
<file path=[Content_Types].xml><?xml version="1.0" encoding="utf-8"?>
<Types xmlns="http://schemas.openxmlformats.org/package/2006/content-types">
  <Default Extension="xml" ContentType="application/xml"/>
  <Default Extension="bin" ContentType="application/vnd.openxmlformats-officedocument.oleObject"/>
  <Default Extension="png" ContentType="image/png"/>
  <Default Extension="vml" ContentType="application/vnd.openxmlformats-officedocument.vmlDrawi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49"/>
  </p:notesMasterIdLst>
  <p:sldIdLst>
    <p:sldId id="256" r:id="rId4"/>
    <p:sldId id="928" r:id="rId5"/>
    <p:sldId id="824" r:id="rId6"/>
    <p:sldId id="825" r:id="rId7"/>
    <p:sldId id="914" r:id="rId8"/>
    <p:sldId id="974" r:id="rId9"/>
    <p:sldId id="954" r:id="rId10"/>
    <p:sldId id="955" r:id="rId11"/>
    <p:sldId id="956" r:id="rId12"/>
    <p:sldId id="957" r:id="rId13"/>
    <p:sldId id="958" r:id="rId14"/>
    <p:sldId id="959" r:id="rId15"/>
    <p:sldId id="960" r:id="rId16"/>
    <p:sldId id="961" r:id="rId17"/>
    <p:sldId id="962" r:id="rId18"/>
    <p:sldId id="963" r:id="rId19"/>
    <p:sldId id="964" r:id="rId20"/>
    <p:sldId id="965" r:id="rId21"/>
    <p:sldId id="966" r:id="rId22"/>
    <p:sldId id="967" r:id="rId23"/>
    <p:sldId id="968" r:id="rId24"/>
    <p:sldId id="969" r:id="rId25"/>
    <p:sldId id="970" r:id="rId26"/>
    <p:sldId id="971" r:id="rId27"/>
    <p:sldId id="972" r:id="rId28"/>
    <p:sldId id="973" r:id="rId29"/>
    <p:sldId id="949" r:id="rId30"/>
    <p:sldId id="848" r:id="rId31"/>
    <p:sldId id="850" r:id="rId32"/>
    <p:sldId id="855" r:id="rId33"/>
    <p:sldId id="856" r:id="rId34"/>
    <p:sldId id="857" r:id="rId35"/>
    <p:sldId id="859" r:id="rId36"/>
    <p:sldId id="860" r:id="rId37"/>
    <p:sldId id="861" r:id="rId38"/>
    <p:sldId id="862" r:id="rId39"/>
    <p:sldId id="863" r:id="rId40"/>
    <p:sldId id="864" r:id="rId41"/>
    <p:sldId id="865" r:id="rId42"/>
    <p:sldId id="921" r:id="rId43"/>
    <p:sldId id="922" r:id="rId44"/>
    <p:sldId id="924" r:id="rId45"/>
    <p:sldId id="925" r:id="rId46"/>
    <p:sldId id="926" r:id="rId47"/>
    <p:sldId id="927" r:id="rId48"/>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5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001F99"/>
    <a:srgbClr val="CFF1C4"/>
    <a:srgbClr val="C2ECBB"/>
    <a:srgbClr val="DBF4D5"/>
    <a:srgbClr val="C3D5C2"/>
    <a:srgbClr val="1F1EF1"/>
    <a:srgbClr val="106FAA"/>
    <a:srgbClr val="A7C5EF"/>
    <a:srgbClr val="F3BE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4"/>
    <p:restoredTop sz="87361" autoAdjust="0"/>
  </p:normalViewPr>
  <p:slideViewPr>
    <p:cSldViewPr snapToGrid="0">
      <p:cViewPr>
        <p:scale>
          <a:sx n="70" d="100"/>
          <a:sy n="70" d="100"/>
        </p:scale>
        <p:origin x="1528" y="288"/>
      </p:cViewPr>
      <p:guideLst>
        <p:guide orient="horz" pos="225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 Id="rId2" Type="http://schemas.openxmlformats.org/officeDocument/2006/relationships/image" Target="../media/image7.wmf"/><Relationship Id="rId3"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 Id="rId2" Type="http://schemas.openxmlformats.org/officeDocument/2006/relationships/image" Target="../media/image7.wmf"/><Relationship Id="rId3"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iteseerx.ist.psu.edu/viewdoc/summary?doi=10.1.1.24.7321" TargetMode="External"/><Relationship Id="rId4" Type="http://schemas.openxmlformats.org/officeDocument/2006/relationships/hyperlink" Target="http://www.idsia.ch/~juergen/SeppHochreiter1991ThesisAdvisorSchmidhuber.pdf"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The</a:t>
            </a:r>
            <a:r>
              <a:rPr lang="en-US" altLang="zh-TW" sz="1200" b="0" i="0" kern="1200" baseline="0" dirty="0">
                <a:solidFill>
                  <a:schemeClr val="tx1"/>
                </a:solidFill>
                <a:effectLst/>
                <a:latin typeface="+mn-lt"/>
                <a:ea typeface="+mn-ea"/>
                <a:cs typeface="+mn-cs"/>
              </a:rPr>
              <a:t> problem of gradient vanish is very hard to explain </a:t>
            </a:r>
            <a:r>
              <a:rPr lang="zh-TW" altLang="en-US" sz="1200" b="0" i="0" kern="1200" dirty="0" smtClean="0">
                <a:solidFill>
                  <a:schemeClr val="tx1"/>
                </a:solidFill>
                <a:effectLst/>
                <a:latin typeface="+mn-lt"/>
                <a:ea typeface="+mn-ea"/>
                <a:cs typeface="+mn-cs"/>
              </a:rPr>
              <a:t>石</a:t>
            </a:r>
            <a:r>
              <a:rPr lang="zh-TW" altLang="en-US" sz="1200" b="0" i="0" kern="1200" dirty="0">
                <a:solidFill>
                  <a:schemeClr val="tx1"/>
                </a:solidFill>
                <a:effectLst/>
                <a:latin typeface="+mn-lt"/>
                <a:ea typeface="+mn-ea"/>
                <a:cs typeface="+mn-cs"/>
              </a:rPr>
              <a:t>頭湯裡的石頭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See </a:t>
            </a:r>
            <a:r>
              <a:rPr lang="en-US" altLang="zh-TW" sz="1200" b="0" i="0" u="none" strike="noStrike" kern="1200" dirty="0">
                <a:solidFill>
                  <a:schemeClr val="tx1"/>
                </a:solidFill>
                <a:effectLst/>
                <a:latin typeface="+mn-lt"/>
                <a:ea typeface="+mn-ea"/>
                <a:cs typeface="+mn-cs"/>
                <a:hlinkClick r:id="rId3"/>
              </a:rPr>
              <a:t>Gradient flow in recurrent nets: the difficulty of learning long-term dependencies</a:t>
            </a:r>
            <a:r>
              <a:rPr lang="en-US" altLang="zh-TW" sz="1200" b="0" i="0" kern="1200" dirty="0">
                <a:solidFill>
                  <a:schemeClr val="tx1"/>
                </a:solidFill>
                <a:effectLst/>
                <a:latin typeface="+mn-lt"/>
                <a:ea typeface="+mn-ea"/>
                <a:cs typeface="+mn-cs"/>
              </a:rPr>
              <a:t>, by Sepp </a:t>
            </a:r>
            <a:r>
              <a:rPr lang="en-US" altLang="zh-TW" sz="1200" b="0" i="0" kern="1200" dirty="0" err="1">
                <a:solidFill>
                  <a:schemeClr val="tx1"/>
                </a:solidFill>
                <a:effectLst/>
                <a:latin typeface="+mn-lt"/>
                <a:ea typeface="+mn-ea"/>
                <a:cs typeface="+mn-cs"/>
              </a:rPr>
              <a:t>Hochreiter</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Yoshua</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Bengio</a:t>
            </a:r>
            <a:r>
              <a:rPr lang="en-US" altLang="zh-TW" sz="1200" b="0" i="0" kern="1200" dirty="0">
                <a:solidFill>
                  <a:schemeClr val="tx1"/>
                </a:solidFill>
                <a:effectLst/>
                <a:latin typeface="+mn-lt"/>
                <a:ea typeface="+mn-ea"/>
                <a:cs typeface="+mn-cs"/>
              </a:rPr>
              <a:t>, Paolo </a:t>
            </a:r>
            <a:r>
              <a:rPr lang="en-US" altLang="zh-TW" sz="1200" b="0" i="0" kern="1200" dirty="0" err="1">
                <a:solidFill>
                  <a:schemeClr val="tx1"/>
                </a:solidFill>
                <a:effectLst/>
                <a:latin typeface="+mn-lt"/>
                <a:ea typeface="+mn-ea"/>
                <a:cs typeface="+mn-cs"/>
              </a:rPr>
              <a:t>Frasconi</a:t>
            </a:r>
            <a:r>
              <a:rPr lang="en-US" altLang="zh-TW" sz="1200" b="0" i="0" kern="1200" dirty="0">
                <a:solidFill>
                  <a:schemeClr val="tx1"/>
                </a:solidFill>
                <a:effectLst/>
                <a:latin typeface="+mn-lt"/>
                <a:ea typeface="+mn-ea"/>
                <a:cs typeface="+mn-cs"/>
              </a:rPr>
              <a:t>, and Jürgen </a:t>
            </a:r>
            <a:r>
              <a:rPr lang="en-US" altLang="zh-TW" sz="1200" b="0" i="0" kern="1200" dirty="0" err="1">
                <a:solidFill>
                  <a:schemeClr val="tx1"/>
                </a:solidFill>
                <a:effectLst/>
                <a:latin typeface="+mn-lt"/>
                <a:ea typeface="+mn-ea"/>
                <a:cs typeface="+mn-cs"/>
              </a:rPr>
              <a:t>Schmidhuber</a:t>
            </a:r>
            <a:r>
              <a:rPr lang="en-US" altLang="zh-TW" sz="1200" b="0" i="0" kern="1200" dirty="0">
                <a:solidFill>
                  <a:schemeClr val="tx1"/>
                </a:solidFill>
                <a:effectLst/>
                <a:latin typeface="+mn-lt"/>
                <a:ea typeface="+mn-ea"/>
                <a:cs typeface="+mn-cs"/>
              </a:rPr>
              <a:t> (2001). This paper studied recurrent neural nets, but the essential phenomenon is the same as in the feedforward networks we are studying. See also Sepp </a:t>
            </a:r>
            <a:r>
              <a:rPr lang="en-US" altLang="zh-TW" sz="1200" b="0" i="0" kern="1200" dirty="0" err="1">
                <a:solidFill>
                  <a:schemeClr val="tx1"/>
                </a:solidFill>
                <a:effectLst/>
                <a:latin typeface="+mn-lt"/>
                <a:ea typeface="+mn-ea"/>
                <a:cs typeface="+mn-cs"/>
              </a:rPr>
              <a:t>Hochreiter's</a:t>
            </a:r>
            <a:r>
              <a:rPr lang="en-US" altLang="zh-TW" sz="1200" b="0" i="0" kern="1200" dirty="0">
                <a:solidFill>
                  <a:schemeClr val="tx1"/>
                </a:solidFill>
                <a:effectLst/>
                <a:latin typeface="+mn-lt"/>
                <a:ea typeface="+mn-ea"/>
                <a:cs typeface="+mn-cs"/>
              </a:rPr>
              <a:t> earlier Diploma </a:t>
            </a:r>
            <a:r>
              <a:rPr lang="en-US" altLang="zh-TW" sz="1200" b="0" i="0" kern="1200" dirty="0" err="1">
                <a:solidFill>
                  <a:schemeClr val="tx1"/>
                </a:solidFill>
                <a:effectLst/>
                <a:latin typeface="+mn-lt"/>
                <a:ea typeface="+mn-ea"/>
                <a:cs typeface="+mn-cs"/>
              </a:rPr>
              <a:t>Thesis,</a:t>
            </a:r>
            <a:r>
              <a:rPr lang="en-US" altLang="zh-TW" sz="1200" b="0" i="0" u="none" strike="noStrike" kern="1200" dirty="0" err="1">
                <a:solidFill>
                  <a:schemeClr val="tx1"/>
                </a:solidFill>
                <a:effectLst/>
                <a:latin typeface="+mn-lt"/>
                <a:ea typeface="+mn-ea"/>
                <a:cs typeface="+mn-cs"/>
                <a:hlinkClick r:id="rId4"/>
              </a:rPr>
              <a:t>Untersuchungen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zu</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dynamischen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neuronalen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Netzen</a:t>
            </a:r>
            <a:r>
              <a:rPr lang="en-US" altLang="zh-TW" sz="1200" b="0" i="0" kern="1200" dirty="0">
                <a:solidFill>
                  <a:schemeClr val="tx1"/>
                </a:solidFill>
                <a:effectLst/>
                <a:latin typeface="+mn-lt"/>
                <a:ea typeface="+mn-ea"/>
                <a:cs typeface="+mn-cs"/>
              </a:rPr>
              <a:t> (1991, in German).</a:t>
            </a:r>
            <a:endParaRPr lang="en-US" altLang="zh-TW" dirty="0"/>
          </a:p>
          <a:p>
            <a:endParaRPr lang="en-US" altLang="zh-TW" dirty="0"/>
          </a:p>
          <a:p>
            <a:r>
              <a:rPr lang="en-US" altLang="zh-TW" dirty="0"/>
              <a:t>Stuck</a:t>
            </a:r>
            <a:r>
              <a:rPr lang="en-US" altLang="zh-TW" baseline="0" dirty="0"/>
              <a:t> at a bad local minima</a:t>
            </a:r>
          </a:p>
          <a:p>
            <a:endParaRPr lang="en-US" altLang="zh-TW" baseline="0" dirty="0"/>
          </a:p>
          <a:p>
            <a:r>
              <a:rPr lang="en-US" altLang="zh-TW" baseline="0" dirty="0"/>
              <a:t>When deep learning is difficult in early year</a:t>
            </a:r>
          </a:p>
          <a:p>
            <a:r>
              <a:rPr lang="en-US" altLang="zh-TW" baseline="0" dirty="0"/>
              <a:t>Need initialization</a:t>
            </a:r>
          </a:p>
          <a:p>
            <a:endParaRPr lang="en-US" altLang="zh-TW" baseline="0" dirty="0"/>
          </a:p>
          <a:p>
            <a:r>
              <a:rPr lang="en-US" altLang="zh-TW" baseline="0" dirty="0"/>
              <a:t>Another point of view</a:t>
            </a:r>
          </a:p>
          <a:p>
            <a:r>
              <a:rPr lang="en-US" altLang="zh-TW" baseline="0" dirty="0"/>
              <a:t>Definition of gradient</a:t>
            </a:r>
          </a:p>
          <a:p>
            <a:endParaRPr lang="en-US" altLang="zh-TW" baseline="0" dirty="0"/>
          </a:p>
          <a:p>
            <a:endParaRPr lang="en-US" altLang="zh-TW" baseline="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a:t>
            </a:fld>
            <a:endParaRPr lang="zh-TW" altLang="en-US"/>
          </a:p>
        </p:txBody>
      </p:sp>
    </p:spTree>
    <p:extLst>
      <p:ext uri="{BB962C8B-B14F-4D97-AF65-F5344CB8AC3E}">
        <p14:creationId xmlns:p14="http://schemas.microsoft.com/office/powerpoint/2010/main" val="293077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 The data set can used to evaluate your model but not involve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a:t>
            </a:r>
            <a:r>
              <a:rPr lang="en-US" altLang="zh-TW" sz="1200" baseline="0" dirty="0">
                <a:solidFill>
                  <a:schemeClr val="bg1"/>
                </a:solidFill>
              </a:rPr>
              <a:t> </a:t>
            </a:r>
            <a:r>
              <a:rPr lang="en-US" altLang="zh-TW" sz="1200" baseline="0" dirty="0" err="1">
                <a:solidFill>
                  <a:schemeClr val="bg1"/>
                </a:solidFill>
              </a:rPr>
              <a:t>seplit</a:t>
            </a:r>
            <a:r>
              <a:rPr lang="en-US" altLang="zh-TW" sz="1200" baseline="0" dirty="0">
                <a:solidFill>
                  <a:schemeClr val="bg1"/>
                </a:solidFill>
              </a:rPr>
              <a:t> from training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err="1">
                <a:solidFill>
                  <a:schemeClr val="bg1"/>
                </a:solidFill>
              </a:rPr>
              <a:t>Acturally</a:t>
            </a:r>
            <a:r>
              <a:rPr lang="en-US" altLang="zh-TW" sz="1200" baseline="0" dirty="0">
                <a:solidFill>
                  <a:schemeClr val="bg1"/>
                </a:solidFill>
              </a:rPr>
              <a:t> is difficult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http://deeplearning.net/tutorial/mlp.html#mlp</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chemeClr val="bg1"/>
              </a:solidFill>
            </a:endParaRP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28</a:t>
            </a:fld>
            <a:endParaRPr lang="zh-TW" altLang="en-US"/>
          </a:p>
        </p:txBody>
      </p:sp>
    </p:spTree>
    <p:extLst>
      <p:ext uri="{BB962C8B-B14F-4D97-AF65-F5344CB8AC3E}">
        <p14:creationId xmlns:p14="http://schemas.microsoft.com/office/powerpoint/2010/main" val="1461468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L1 is also good, subtle difference</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29</a:t>
            </a:fld>
            <a:endParaRPr lang="zh-TW" altLang="en-US"/>
          </a:p>
        </p:txBody>
      </p:sp>
    </p:spTree>
    <p:extLst>
      <p:ext uri="{BB962C8B-B14F-4D97-AF65-F5344CB8AC3E}">
        <p14:creationId xmlns:p14="http://schemas.microsoft.com/office/powerpoint/2010/main" val="1715840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Iteration</a:t>
            </a:r>
            <a:r>
              <a:rPr lang="en-US" altLang="zh-TW" baseline="0" dirty="0"/>
              <a:t> </a:t>
            </a:r>
            <a:r>
              <a:rPr lang="en-US" altLang="zh-TW" baseline="0" dirty="0" err="1"/>
              <a:t>v.s</a:t>
            </a:r>
            <a:r>
              <a:rPr lang="en-US" altLang="zh-TW" baseline="0" dirty="0"/>
              <a:t>. epoch!!!!!!!!</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30</a:t>
            </a:fld>
            <a:endParaRPr lang="zh-TW" altLang="en-US"/>
          </a:p>
        </p:txBody>
      </p:sp>
    </p:spTree>
    <p:extLst>
      <p:ext uri="{BB962C8B-B14F-4D97-AF65-F5344CB8AC3E}">
        <p14:creationId xmlns:p14="http://schemas.microsoft.com/office/powerpoint/2010/main" val="1902703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Do not worry that someone</a:t>
            </a:r>
            <a:r>
              <a:rPr lang="en-US" altLang="zh-TW" baseline="0" dirty="0"/>
              <a:t> will not update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31</a:t>
            </a:fld>
            <a:endParaRPr lang="zh-TW" altLang="en-US"/>
          </a:p>
        </p:txBody>
      </p:sp>
    </p:spTree>
    <p:extLst>
      <p:ext uri="{BB962C8B-B14F-4D97-AF65-F5344CB8AC3E}">
        <p14:creationId xmlns:p14="http://schemas.microsoft.com/office/powerpoint/2010/main" val="1300716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Bias do not have to multiply !!!!!!!!!!!!!!!!!!!!!!!!!!!!!!!!!!!</a:t>
            </a:r>
          </a:p>
          <a:p>
            <a:r>
              <a:rPr lang="en-US" altLang="zh-TW" dirty="0"/>
              <a:t>Reasonable !!!!!!!!!!!!!!!!!!!!</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32</a:t>
            </a:fld>
            <a:endParaRPr lang="zh-TW" altLang="en-US"/>
          </a:p>
        </p:txBody>
      </p:sp>
    </p:spTree>
    <p:extLst>
      <p:ext uri="{BB962C8B-B14F-4D97-AF65-F5344CB8AC3E}">
        <p14:creationId xmlns:p14="http://schemas.microsoft.com/office/powerpoint/2010/main" val="269215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Why the weights should multiply p (dropout rate) at testing?</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33</a:t>
            </a:fld>
            <a:endParaRPr lang="zh-TW" altLang="en-US"/>
          </a:p>
        </p:txBody>
      </p:sp>
    </p:spTree>
    <p:extLst>
      <p:ext uri="{BB962C8B-B14F-4D97-AF65-F5344CB8AC3E}">
        <p14:creationId xmlns:p14="http://schemas.microsoft.com/office/powerpoint/2010/main" val="1425344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i="1" dirty="0">
                    <a:latin typeface="Cambria Math" panose="02040503050406030204" pitchFamily="18" charset="0"/>
                  </a:rPr>
                  <a:t>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i="1" dirty="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i="0" smtClean="0">
                    <a:latin typeface="Cambria Math" panose="02040503050406030204" pitchFamily="18" charset="0"/>
                  </a:rPr>
                  <a:t>𝑧</a:t>
                </a:r>
                <a:r>
                  <a:rPr lang="en-US" altLang="zh-TW" sz="1200" b="0" i="0" smtClean="0">
                    <a:latin typeface="Cambria Math" panose="02040503050406030204" pitchFamily="18" charset="0"/>
                  </a:rPr>
                  <a:t>=∑▒〖𝑤_𝑖 𝑎_𝑖 〗</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D013B472-B66E-431C-811F-64FEA2AB6C54}" type="slidenum">
              <a:rPr lang="zh-TW" altLang="en-US" smtClean="0"/>
              <a:t>34</a:t>
            </a:fld>
            <a:endParaRPr lang="zh-TW" altLang="en-US"/>
          </a:p>
        </p:txBody>
      </p:sp>
    </p:spTree>
    <p:extLst>
      <p:ext uri="{BB962C8B-B14F-4D97-AF65-F5344CB8AC3E}">
        <p14:creationId xmlns:p14="http://schemas.microsoft.com/office/powerpoint/2010/main" val="744122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37</a:t>
            </a:fld>
            <a:endParaRPr lang="zh-TW" altLang="en-US"/>
          </a:p>
        </p:txBody>
      </p:sp>
    </p:spTree>
    <p:extLst>
      <p:ext uri="{BB962C8B-B14F-4D97-AF65-F5344CB8AC3E}">
        <p14:creationId xmlns:p14="http://schemas.microsoft.com/office/powerpoint/2010/main" val="114018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0,0 -&gt;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1,0 -&gt;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0,-1 -&gt;</a:t>
            </a:r>
            <a:r>
              <a:rPr lang="zh-TW" altLang="en-US" sz="1200" baseline="0" dirty="0"/>
              <a:t> </a:t>
            </a:r>
            <a:r>
              <a:rPr lang="en-US" altLang="zh-TW" sz="1200" baseline="0" dirty="0"/>
              <a:t>-2</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1,-1 -&gt;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½, -1/2 -&gt; -0.5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Geometric Mean?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38</a:t>
            </a:fld>
            <a:endParaRPr lang="zh-TW" altLang="en-US"/>
          </a:p>
        </p:txBody>
      </p:sp>
    </p:spTree>
    <p:extLst>
      <p:ext uri="{BB962C8B-B14F-4D97-AF65-F5344CB8AC3E}">
        <p14:creationId xmlns:p14="http://schemas.microsoft.com/office/powerpoint/2010/main" val="971853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13</a:t>
            </a:fld>
            <a:endParaRPr lang="zh-CN" altLang="en-US"/>
          </a:p>
        </p:txBody>
      </p:sp>
    </p:spTree>
    <p:extLst>
      <p:ext uri="{BB962C8B-B14F-4D97-AF65-F5344CB8AC3E}">
        <p14:creationId xmlns:p14="http://schemas.microsoft.com/office/powerpoint/2010/main" val="518921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14</a:t>
            </a:fld>
            <a:endParaRPr lang="zh-CN" altLang="en-US"/>
          </a:p>
        </p:txBody>
      </p:sp>
    </p:spTree>
    <p:extLst>
      <p:ext uri="{BB962C8B-B14F-4D97-AF65-F5344CB8AC3E}">
        <p14:creationId xmlns:p14="http://schemas.microsoft.com/office/powerpoint/2010/main" val="1784082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t>Normalizes layer inputs to zero mean and unit variance. </a:t>
            </a:r>
            <a:r>
              <a:rPr lang="en-US" altLang="zh-TW" sz="1800" i="1" dirty="0"/>
              <a:t>whitening</a:t>
            </a:r>
            <a:r>
              <a:rPr lang="en-US" altLang="zh-TW" sz="1800" dirty="0"/>
              <a:t>.</a:t>
            </a:r>
          </a:p>
          <a:p>
            <a:r>
              <a:rPr lang="en-US" altLang="zh-TW" sz="1800" dirty="0"/>
              <a:t>Naive method: Train on a batch. Update model parameters. Then normalize. </a:t>
            </a:r>
            <a:r>
              <a:rPr lang="en-US" altLang="zh-TW" sz="1800" dirty="0">
                <a:solidFill>
                  <a:srgbClr val="FF0000"/>
                </a:solidFill>
              </a:rPr>
              <a:t>Doesn't work: </a:t>
            </a:r>
            <a:r>
              <a:rPr lang="en-US" altLang="zh-TW" sz="1800" dirty="0"/>
              <a:t>Leads to exploding biases while distribution parameters (mean, variance) don't change</a:t>
            </a:r>
            <a:r>
              <a:rPr lang="en-US" altLang="zh-TW" sz="1800" dirty="0" smtClean="0"/>
              <a:t>.</a:t>
            </a:r>
          </a:p>
          <a:p>
            <a:r>
              <a:rPr lang="zh-CN" altLang="en-US" sz="1800" dirty="0" smtClean="0"/>
              <a:t>对于神经网络的各层输出，由于它们经过了层内操作作用，其分布显然与各层对应的输入信号分布不同，而且差异会随着网络深度增大而增大，可是它们所能“指示”的样本标记（</a:t>
            </a:r>
            <a:r>
              <a:rPr lang="en-US" altLang="zh-CN" sz="1800" dirty="0" smtClean="0"/>
              <a:t>label</a:t>
            </a:r>
            <a:r>
              <a:rPr lang="zh-CN" altLang="en-US" sz="1800" dirty="0" smtClean="0"/>
              <a:t>）仍然是不变的，这便符合了</a:t>
            </a:r>
            <a:r>
              <a:rPr lang="en-US" altLang="zh-CN" sz="1800" dirty="0" smtClean="0"/>
              <a:t>covariate shift</a:t>
            </a:r>
            <a:r>
              <a:rPr lang="zh-CN" altLang="en-US" sz="1800" dirty="0" smtClean="0"/>
              <a:t>的定义。由于是对层间信号的分析，也即是“</a:t>
            </a:r>
            <a:r>
              <a:rPr lang="en-US" altLang="zh-CN" sz="1800" dirty="0" smtClean="0"/>
              <a:t>internal”</a:t>
            </a:r>
            <a:r>
              <a:rPr lang="zh-CN" altLang="en-US" sz="1800" dirty="0" smtClean="0"/>
              <a:t>的来由。</a:t>
            </a:r>
          </a:p>
          <a:p>
            <a:r>
              <a:rPr lang="zh-CN" altLang="en-US" sz="1800" dirty="0" smtClean="0"/>
              <a:t/>
            </a:r>
            <a:br>
              <a:rPr lang="zh-CN" altLang="en-US" sz="1800" dirty="0" smtClean="0"/>
            </a:br>
            <a:endParaRPr lang="en-US" altLang="zh-TW" sz="1800" dirty="0"/>
          </a:p>
          <a:p>
            <a:pPr marL="0" indent="0">
              <a:buNone/>
            </a:pPr>
            <a:endParaRPr lang="en-US" altLang="zh-TW" sz="1800" dirty="0"/>
          </a:p>
          <a:p>
            <a:pPr lvl="1"/>
            <a:r>
              <a:rPr lang="en-US" altLang="zh-TW" sz="1800" dirty="0"/>
              <a:t>If we do it this way gradient always ignores the effect that the normalization  for the next batch would have</a:t>
            </a:r>
          </a:p>
          <a:p>
            <a:pPr lvl="1"/>
            <a:r>
              <a:rPr lang="en-US" altLang="zh-TW" sz="1800" dirty="0"/>
              <a:t>i.e. : “</a:t>
            </a:r>
            <a:r>
              <a:rPr lang="en-US" altLang="zh-TW" sz="1800" dirty="0">
                <a:solidFill>
                  <a:srgbClr val="FF0000"/>
                </a:solidFill>
              </a:rPr>
              <a:t>The issue with the above approach is that the gradient descent optimization does not take into account the fact that the normalization takes place</a:t>
            </a:r>
            <a:r>
              <a:rPr lang="en-US" altLang="zh-TW" sz="1800" dirty="0"/>
              <a:t>”</a:t>
            </a:r>
          </a:p>
          <a:p>
            <a:pPr marL="0" indent="0">
              <a:buNone/>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28FF11C0-5C7A-4C68-8C15-C1D231A294F3}" type="slidenum">
              <a:rPr lang="zh-TW" altLang="en-US" smtClean="0"/>
              <a:t>17</a:t>
            </a:fld>
            <a:endParaRPr lang="zh-TW" altLang="en-US"/>
          </a:p>
        </p:txBody>
      </p:sp>
    </p:spTree>
    <p:extLst>
      <p:ext uri="{BB962C8B-B14F-4D97-AF65-F5344CB8AC3E}">
        <p14:creationId xmlns:p14="http://schemas.microsoft.com/office/powerpoint/2010/main" val="2147010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18</a:t>
            </a:fld>
            <a:endParaRPr lang="zh-TW" altLang="en-US"/>
          </a:p>
        </p:txBody>
      </p:sp>
    </p:spTree>
    <p:extLst>
      <p:ext uri="{BB962C8B-B14F-4D97-AF65-F5344CB8AC3E}">
        <p14:creationId xmlns:p14="http://schemas.microsoft.com/office/powerpoint/2010/main" val="117008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19</a:t>
            </a:fld>
            <a:endParaRPr lang="zh-TW" altLang="en-US"/>
          </a:p>
        </p:txBody>
      </p:sp>
    </p:spTree>
    <p:extLst>
      <p:ext uri="{BB962C8B-B14F-4D97-AF65-F5344CB8AC3E}">
        <p14:creationId xmlns:p14="http://schemas.microsoft.com/office/powerpoint/2010/main" val="581575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20</a:t>
            </a:fld>
            <a:endParaRPr lang="zh-TW" altLang="en-US"/>
          </a:p>
        </p:txBody>
      </p:sp>
    </p:spTree>
    <p:extLst>
      <p:ext uri="{BB962C8B-B14F-4D97-AF65-F5344CB8AC3E}">
        <p14:creationId xmlns:p14="http://schemas.microsoft.com/office/powerpoint/2010/main" val="2089974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22</a:t>
            </a:fld>
            <a:endParaRPr lang="zh-TW" altLang="en-US"/>
          </a:p>
        </p:txBody>
      </p:sp>
    </p:spTree>
    <p:extLst>
      <p:ext uri="{BB962C8B-B14F-4D97-AF65-F5344CB8AC3E}">
        <p14:creationId xmlns:p14="http://schemas.microsoft.com/office/powerpoint/2010/main" val="138084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FF0000"/>
                </a:solidFill>
              </a:rPr>
              <a:t>Because the means and variances are calculated over batches and therefore every normalized value depends on the current batch. I.e. the network can no longer just memorize values and their correct answers.)</a:t>
            </a:r>
          </a:p>
          <a:p>
            <a:endParaRPr lang="zh-TW" altLang="en-US" dirty="0"/>
          </a:p>
        </p:txBody>
      </p:sp>
      <p:sp>
        <p:nvSpPr>
          <p:cNvPr id="4" name="投影片編號版面配置區 3"/>
          <p:cNvSpPr>
            <a:spLocks noGrp="1"/>
          </p:cNvSpPr>
          <p:nvPr>
            <p:ph type="sldNum" sz="quarter" idx="10"/>
          </p:nvPr>
        </p:nvSpPr>
        <p:spPr/>
        <p:txBody>
          <a:bodyPr/>
          <a:lstStyle/>
          <a:p>
            <a:fld id="{28FF11C0-5C7A-4C68-8C15-C1D231A294F3}" type="slidenum">
              <a:rPr lang="zh-TW" altLang="en-US" smtClean="0"/>
              <a:t>23</a:t>
            </a:fld>
            <a:endParaRPr lang="zh-TW" altLang="en-US"/>
          </a:p>
        </p:txBody>
      </p:sp>
    </p:spTree>
    <p:extLst>
      <p:ext uri="{BB962C8B-B14F-4D97-AF65-F5344CB8AC3E}">
        <p14:creationId xmlns:p14="http://schemas.microsoft.com/office/powerpoint/2010/main" val="1924126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411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099672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4D3A1796-FE4F-4CE2-AA60-E861BA6E0949}" type="datetimeFigureOut">
              <a:rPr lang="zh-TW" altLang="en-US" smtClean="0"/>
              <a:t>2021/1/20</a:t>
            </a:fld>
            <a:endParaRPr lang="zh-TW"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12904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17">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13" r:id="rId12"/>
    <p:sldLayoutId id="2147484238" r:id="rId13"/>
    <p:sldLayoutId id="2147484239" r:id="rId14"/>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1" Type="http://schemas.openxmlformats.org/officeDocument/2006/relationships/vmlDrawing" Target="../drawings/vmlDrawing1.vml"/><Relationship Id="rId2"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3.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3.png"/><Relationship Id="rId7"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1" Type="http://schemas.openxmlformats.org/officeDocument/2006/relationships/image" Target="../media/image124.png"/><Relationship Id="rId12" Type="http://schemas.openxmlformats.org/officeDocument/2006/relationships/image" Target="../media/image125.png"/><Relationship Id="rId13" Type="http://schemas.openxmlformats.org/officeDocument/2006/relationships/image" Target="../media/image126.png"/><Relationship Id="rId14" Type="http://schemas.openxmlformats.org/officeDocument/2006/relationships/image" Target="../media/image127.png"/><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122.png"/><Relationship Id="rId10" Type="http://schemas.openxmlformats.org/officeDocument/2006/relationships/image" Target="../media/image123.png"/></Relationships>
</file>

<file path=ppt/slides/_rels/slide19.xml.rels><?xml version="1.0" encoding="UTF-8" standalone="yes"?>
<Relationships xmlns="http://schemas.openxmlformats.org/package/2006/relationships"><Relationship Id="rId20" Type="http://schemas.openxmlformats.org/officeDocument/2006/relationships/image" Target="../media/image380.png"/><Relationship Id="rId21" Type="http://schemas.openxmlformats.org/officeDocument/2006/relationships/image" Target="../media/image390.png"/><Relationship Id="rId22" Type="http://schemas.openxmlformats.org/officeDocument/2006/relationships/image" Target="../media/image400.png"/><Relationship Id="rId23" Type="http://schemas.openxmlformats.org/officeDocument/2006/relationships/image" Target="../media/image116.png"/><Relationship Id="rId24" Type="http://schemas.openxmlformats.org/officeDocument/2006/relationships/image" Target="../media/image118.png"/><Relationship Id="rId10" Type="http://schemas.openxmlformats.org/officeDocument/2006/relationships/image" Target="../media/image150.png"/><Relationship Id="rId11" Type="http://schemas.openxmlformats.org/officeDocument/2006/relationships/image" Target="../media/image160.png"/><Relationship Id="rId12" Type="http://schemas.openxmlformats.org/officeDocument/2006/relationships/image" Target="../media/image270.png"/><Relationship Id="rId13" Type="http://schemas.openxmlformats.org/officeDocument/2006/relationships/image" Target="../media/image280.png"/><Relationship Id="rId14" Type="http://schemas.openxmlformats.org/officeDocument/2006/relationships/image" Target="../media/image590.png"/><Relationship Id="rId1" Type="http://schemas.openxmlformats.org/officeDocument/2006/relationships/slideLayout" Target="../slideLayouts/slideLayout7.xml"/><Relationship Id="rId16" Type="http://schemas.openxmlformats.org/officeDocument/2006/relationships/image" Target="../media/image340.png"/><Relationship Id="rId17" Type="http://schemas.openxmlformats.org/officeDocument/2006/relationships/image" Target="../media/image350.png"/><Relationship Id="rId18" Type="http://schemas.openxmlformats.org/officeDocument/2006/relationships/image" Target="../media/image360.png"/><Relationship Id="rId19" Type="http://schemas.openxmlformats.org/officeDocument/2006/relationships/image" Target="../media/image370.png"/><Relationship Id="rId2" Type="http://schemas.openxmlformats.org/officeDocument/2006/relationships/notesSlide" Target="../notesSlides/notesSlide6.xml"/><Relationship Id="rId6" Type="http://schemas.openxmlformats.org/officeDocument/2006/relationships/image" Target="../media/image1170.png"/><Relationship Id="rId7" Type="http://schemas.openxmlformats.org/officeDocument/2006/relationships/image" Target="../media/image1210.png"/><Relationship Id="rId8" Type="http://schemas.openxmlformats.org/officeDocument/2006/relationships/image" Target="../media/image130.png"/><Relationship Id="rId9" Type="http://schemas.openxmlformats.org/officeDocument/2006/relationships/image" Target="../media/image1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0" Type="http://schemas.openxmlformats.org/officeDocument/2006/relationships/image" Target="../media/image380.png"/><Relationship Id="rId21" Type="http://schemas.openxmlformats.org/officeDocument/2006/relationships/image" Target="../media/image390.png"/><Relationship Id="rId22" Type="http://schemas.openxmlformats.org/officeDocument/2006/relationships/image" Target="../media/image400.png"/><Relationship Id="rId23" Type="http://schemas.openxmlformats.org/officeDocument/2006/relationships/image" Target="../media/image450.png"/><Relationship Id="rId24" Type="http://schemas.openxmlformats.org/officeDocument/2006/relationships/image" Target="../media/image461.png"/><Relationship Id="rId25" Type="http://schemas.openxmlformats.org/officeDocument/2006/relationships/image" Target="../media/image610.png"/><Relationship Id="rId26" Type="http://schemas.openxmlformats.org/officeDocument/2006/relationships/image" Target="../media/image116.png"/><Relationship Id="rId27" Type="http://schemas.openxmlformats.org/officeDocument/2006/relationships/image" Target="../media/image118.png"/><Relationship Id="rId10" Type="http://schemas.openxmlformats.org/officeDocument/2006/relationships/image" Target="../media/image150.png"/><Relationship Id="rId11" Type="http://schemas.openxmlformats.org/officeDocument/2006/relationships/image" Target="../media/image160.png"/><Relationship Id="rId12" Type="http://schemas.openxmlformats.org/officeDocument/2006/relationships/image" Target="../media/image270.png"/><Relationship Id="rId13" Type="http://schemas.openxmlformats.org/officeDocument/2006/relationships/image" Target="../media/image280.png"/><Relationship Id="rId14" Type="http://schemas.openxmlformats.org/officeDocument/2006/relationships/image" Target="../media/image600.png"/><Relationship Id="rId1" Type="http://schemas.openxmlformats.org/officeDocument/2006/relationships/slideLayout" Target="../slideLayouts/slideLayout7.xml"/><Relationship Id="rId16" Type="http://schemas.openxmlformats.org/officeDocument/2006/relationships/image" Target="../media/image340.png"/><Relationship Id="rId17" Type="http://schemas.openxmlformats.org/officeDocument/2006/relationships/image" Target="../media/image421.png"/><Relationship Id="rId18" Type="http://schemas.openxmlformats.org/officeDocument/2006/relationships/image" Target="../media/image430.png"/><Relationship Id="rId19" Type="http://schemas.openxmlformats.org/officeDocument/2006/relationships/image" Target="../media/image441.png"/><Relationship Id="rId2" Type="http://schemas.openxmlformats.org/officeDocument/2006/relationships/notesSlide" Target="../notesSlides/notesSlide7.xml"/><Relationship Id="rId6" Type="http://schemas.openxmlformats.org/officeDocument/2006/relationships/image" Target="../media/image1170.png"/><Relationship Id="rId7" Type="http://schemas.openxmlformats.org/officeDocument/2006/relationships/image" Target="../media/image1210.png"/><Relationship Id="rId8" Type="http://schemas.openxmlformats.org/officeDocument/2006/relationships/image" Target="../media/image130.png"/><Relationship Id="rId9" Type="http://schemas.openxmlformats.org/officeDocument/2006/relationships/image" Target="../media/image1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1" Type="http://schemas.openxmlformats.org/officeDocument/2006/relationships/image" Target="../media/image700.png"/><Relationship Id="rId12" Type="http://schemas.openxmlformats.org/officeDocument/2006/relationships/image" Target="../media/image570.png"/><Relationship Id="rId13" Type="http://schemas.openxmlformats.org/officeDocument/2006/relationships/image" Target="../media/image580.png"/><Relationship Id="rId14" Type="http://schemas.openxmlformats.org/officeDocument/2006/relationships/image" Target="../media/image710.png"/><Relationship Id="rId15" Type="http://schemas.openxmlformats.org/officeDocument/2006/relationships/image" Target="../media/image730.png"/><Relationship Id="rId16" Type="http://schemas.openxmlformats.org/officeDocument/2006/relationships/image" Target="../media/image740.png"/><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9.png"/><Relationship Id="rId4" Type="http://schemas.openxmlformats.org/officeDocument/2006/relationships/image" Target="../media/image630.png"/><Relationship Id="rId5" Type="http://schemas.openxmlformats.org/officeDocument/2006/relationships/image" Target="../media/image640.png"/><Relationship Id="rId6" Type="http://schemas.openxmlformats.org/officeDocument/2006/relationships/image" Target="../media/image650.png"/><Relationship Id="rId7" Type="http://schemas.openxmlformats.org/officeDocument/2006/relationships/image" Target="../media/image660.png"/><Relationship Id="rId8" Type="http://schemas.openxmlformats.org/officeDocument/2006/relationships/image" Target="../media/image670.png"/><Relationship Id="rId9" Type="http://schemas.openxmlformats.org/officeDocument/2006/relationships/image" Target="../media/image680.png"/><Relationship Id="rId10" Type="http://schemas.openxmlformats.org/officeDocument/2006/relationships/image" Target="../media/image690.png"/></Relationships>
</file>

<file path=ppt/slides/_rels/slide23.xml.rels><?xml version="1.0" encoding="UTF-8" standalone="yes"?>
<Relationships xmlns="http://schemas.openxmlformats.org/package/2006/relationships"><Relationship Id="rId11" Type="http://schemas.openxmlformats.org/officeDocument/2006/relationships/image" Target="../media/image840.png"/><Relationship Id="rId12" Type="http://schemas.openxmlformats.org/officeDocument/2006/relationships/image" Target="../media/image850.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1.png"/><Relationship Id="rId4" Type="http://schemas.openxmlformats.org/officeDocument/2006/relationships/image" Target="../media/image760.png"/><Relationship Id="rId5" Type="http://schemas.openxmlformats.org/officeDocument/2006/relationships/image" Target="../media/image770.png"/><Relationship Id="rId6" Type="http://schemas.openxmlformats.org/officeDocument/2006/relationships/image" Target="../media/image780.png"/><Relationship Id="rId7" Type="http://schemas.openxmlformats.org/officeDocument/2006/relationships/image" Target="../media/image790.png"/><Relationship Id="rId8" Type="http://schemas.openxmlformats.org/officeDocument/2006/relationships/image" Target="../media/image800.png"/><Relationship Id="rId9" Type="http://schemas.openxmlformats.org/officeDocument/2006/relationships/image" Target="../media/image820.png"/><Relationship Id="rId10" Type="http://schemas.openxmlformats.org/officeDocument/2006/relationships/image" Target="../media/image8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480.png"/><Relationship Id="rId4" Type="http://schemas.openxmlformats.org/officeDocument/2006/relationships/image" Target="../media/image490.png"/><Relationship Id="rId5" Type="http://schemas.openxmlformats.org/officeDocument/2006/relationships/image" Target="../media/image500.png"/><Relationship Id="rId6" Type="http://schemas.openxmlformats.org/officeDocument/2006/relationships/image" Target="../media/image510.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2.bin"/><Relationship Id="rId5" Type="http://schemas.openxmlformats.org/officeDocument/2006/relationships/image" Target="../media/image6.wmf"/><Relationship Id="rId6" Type="http://schemas.openxmlformats.org/officeDocument/2006/relationships/oleObject" Target="../embeddings/oleObject3.bin"/><Relationship Id="rId7" Type="http://schemas.openxmlformats.org/officeDocument/2006/relationships/image" Target="../media/image7.wmf"/><Relationship Id="rId8" Type="http://schemas.openxmlformats.org/officeDocument/2006/relationships/oleObject" Target="../embeddings/oleObject4.bin"/><Relationship Id="rId9" Type="http://schemas.openxmlformats.org/officeDocument/2006/relationships/image" Target="../media/image8.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1" Type="http://schemas.openxmlformats.org/officeDocument/2006/relationships/image" Target="NULL"/><Relationship Id="rId12" Type="http://schemas.openxmlformats.org/officeDocument/2006/relationships/image" Target="NULL"/><Relationship Id="rId13" Type="http://schemas.openxmlformats.org/officeDocument/2006/relationships/image" Target="../media/image60.png"/><Relationship Id="rId14" Type="http://schemas.openxmlformats.org/officeDocument/2006/relationships/image" Target="../media/image61.png"/><Relationship Id="rId17" Type="http://schemas.openxmlformats.org/officeDocument/2006/relationships/image" Target="NULL"/><Relationship Id="rId18" Type="http://schemas.openxmlformats.org/officeDocument/2006/relationships/image" Target="NULL"/><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9" Type="http://schemas.openxmlformats.org/officeDocument/2006/relationships/image" Target="NULL"/><Relationship Id="rId10" Type="http://schemas.openxmlformats.org/officeDocument/2006/relationships/image" Target="NUL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7.xml"/><Relationship Id="rId2" Type="http://schemas.openxmlformats.org/officeDocument/2006/relationships/image" Target="NULL"/></Relationships>
</file>

<file path=ppt/slides/_rels/slide4.xml.rels><?xml version="1.0" encoding="UTF-8" standalone="yes"?>
<Relationships xmlns="http://schemas.openxmlformats.org/package/2006/relationships"><Relationship Id="rId9" Type="http://schemas.openxmlformats.org/officeDocument/2006/relationships/image" Target="NULL"/><Relationship Id="rId20" Type="http://schemas.openxmlformats.org/officeDocument/2006/relationships/image" Target="../media/image9.png"/><Relationship Id="rId10" Type="http://schemas.openxmlformats.org/officeDocument/2006/relationships/image" Target="NULL"/><Relationship Id="rId11" Type="http://schemas.openxmlformats.org/officeDocument/2006/relationships/image" Target="NULL"/><Relationship Id="rId12" Type="http://schemas.openxmlformats.org/officeDocument/2006/relationships/image" Target="NULL"/><Relationship Id="rId13" Type="http://schemas.openxmlformats.org/officeDocument/2006/relationships/image" Target="NULL"/><Relationship Id="rId14" Type="http://schemas.openxmlformats.org/officeDocument/2006/relationships/image" Target="NULL"/><Relationship Id="rId15" Type="http://schemas.openxmlformats.org/officeDocument/2006/relationships/image" Target="NULL"/><Relationship Id="rId16" Type="http://schemas.openxmlformats.org/officeDocument/2006/relationships/image" Target="NULL"/><Relationship Id="rId17" Type="http://schemas.openxmlformats.org/officeDocument/2006/relationships/image" Target="NULL"/><Relationship Id="rId18" Type="http://schemas.openxmlformats.org/officeDocument/2006/relationships/image" Target="NULL"/><Relationship Id="rId19" Type="http://schemas.openxmlformats.org/officeDocument/2006/relationships/image" Target="NULL"/><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oleObject" Target="../embeddings/oleObject5.bin"/><Relationship Id="rId4" Type="http://schemas.openxmlformats.org/officeDocument/2006/relationships/image" Target="../media/image6.wmf"/><Relationship Id="rId5" Type="http://schemas.openxmlformats.org/officeDocument/2006/relationships/oleObject" Target="../embeddings/oleObject6.bin"/><Relationship Id="rId6" Type="http://schemas.openxmlformats.org/officeDocument/2006/relationships/image" Target="../media/image7.wmf"/><Relationship Id="rId7" Type="http://schemas.openxmlformats.org/officeDocument/2006/relationships/oleObject" Target="../embeddings/oleObject7.bin"/><Relationship Id="rId8" Type="http://schemas.openxmlformats.org/officeDocument/2006/relationships/image" Target="../media/image8.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2402340"/>
            <a:ext cx="103824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4400" dirty="0" smtClean="0">
                <a:solidFill>
                  <a:schemeClr val="bg1"/>
                </a:solidFill>
                <a:effectLst>
                  <a:outerShdw blurRad="38100" dist="38100" dir="2700000" algn="tl">
                    <a:srgbClr val="C0C0C0"/>
                  </a:outerShdw>
                </a:effectLst>
                <a:latin typeface="SimHei" charset="-122"/>
                <a:ea typeface="SimHei" charset="-122"/>
                <a:cs typeface="SimHei" charset="-122"/>
              </a:rPr>
              <a:t>第</a:t>
            </a:r>
            <a:r>
              <a:rPr lang="en-US" altLang="zh-CN" sz="4400" dirty="0" smtClean="0">
                <a:solidFill>
                  <a:schemeClr val="bg1"/>
                </a:solidFill>
                <a:effectLst>
                  <a:outerShdw blurRad="38100" dist="38100" dir="2700000" algn="tl">
                    <a:srgbClr val="C0C0C0"/>
                  </a:outerShdw>
                </a:effectLst>
                <a:latin typeface="SimHei" charset="-122"/>
                <a:ea typeface="SimHei" charset="-122"/>
                <a:cs typeface="SimHei" charset="-122"/>
              </a:rPr>
              <a:t>9</a:t>
            </a:r>
            <a:r>
              <a:rPr lang="zh-CN" altLang="en-US" sz="4400" dirty="0" smtClean="0">
                <a:solidFill>
                  <a:schemeClr val="bg1"/>
                </a:solidFill>
                <a:effectLst>
                  <a:outerShdw blurRad="38100" dist="38100" dir="2700000" algn="tl">
                    <a:srgbClr val="C0C0C0"/>
                  </a:outerShdw>
                </a:effectLst>
                <a:latin typeface="SimHei" charset="-122"/>
                <a:ea typeface="SimHei" charset="-122"/>
                <a:cs typeface="SimHei" charset="-122"/>
              </a:rPr>
              <a:t>章 深度模型训练技巧</a:t>
            </a:r>
            <a:endParaRPr lang="en-US" altLang="zh-CN" sz="4400" dirty="0" smtClean="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spid="_x0000_s47698" name="Equation" r:id="rId3" imgW="114120" imgH="177480" progId="Equation.DSMT4">
                  <p:embed/>
                </p:oleObj>
              </mc:Choice>
              <mc:Fallback>
                <p:oleObj name="Equation" r:id="rId3" imgW="114120" imgH="17748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endParaRPr kumimoji="1" lang="zh-CN" altLang="en-US" dirty="0">
              <a:solidFill>
                <a:schemeClr val="bg1">
                  <a:lumMod val="95000"/>
                </a:schemeClr>
              </a:solidFill>
              <a:latin typeface="SimHei" charset="-122"/>
              <a:ea typeface="SimHei" charset="-122"/>
              <a:cs typeface="SimHei"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每层输出和梯度的方差</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kumimoji="1" lang="zh-CN" altLang="en-US" dirty="0" smtClean="0"/>
                  <a:t>略去非线性变换部分，全连接每层输出</a:t>
                </a:r>
                <a14:m>
                  <m:oMath xmlns:m="http://schemas.openxmlformats.org/officeDocument/2006/math">
                    <m:r>
                      <a:rPr kumimoji="1" lang="en-US" altLang="zh-CN" b="1" i="1" dirty="0" smtClean="0">
                        <a:latin typeface="Cambria Math" charset="0"/>
                      </a:rPr>
                      <m:t>𝒐</m:t>
                    </m:r>
                  </m:oMath>
                </a14:m>
                <a:r>
                  <a:rPr kumimoji="1" lang="zh-CN" altLang="en-US" dirty="0" smtClean="0"/>
                  <a:t>和输入</a:t>
                </a:r>
                <a14:m>
                  <m:oMath xmlns:m="http://schemas.openxmlformats.org/officeDocument/2006/math">
                    <m:r>
                      <a:rPr kumimoji="1" lang="en-US" altLang="zh-CN" b="1" i="1" dirty="0">
                        <a:latin typeface="Cambria Math" charset="0"/>
                      </a:rPr>
                      <m:t>𝒙</m:t>
                    </m:r>
                  </m:oMath>
                </a14:m>
                <a:r>
                  <a:rPr kumimoji="1" lang="zh-CN" altLang="en-US" dirty="0" smtClean="0"/>
                  <a:t>之间的关系为</a:t>
                </a:r>
                <a:endParaRPr kumimoji="1" lang="en-US" altLang="zh-CN" dirty="0" smtClean="0"/>
              </a:p>
              <a:p>
                <a:endParaRPr kumimoji="1" lang="en-US" altLang="zh-CN" dirty="0"/>
              </a:p>
              <a:p>
                <a:endParaRPr kumimoji="1" lang="en-US" altLang="zh-CN" dirty="0" smtClean="0"/>
              </a:p>
              <a:p>
                <a:endParaRPr kumimoji="1" lang="en-US" altLang="zh-CN" dirty="0"/>
              </a:p>
              <a:p>
                <a:r>
                  <a:rPr lang="zh-CN" altLang="en-US" dirty="0"/>
                  <a:t>将</a:t>
                </a:r>
                <a:r>
                  <a:rPr lang="ja-JP" altLang="en-US" dirty="0"/>
                  <a:t>每层的输出和梯度</a:t>
                </a:r>
                <a:r>
                  <a:rPr lang="zh-CN" altLang="en-US" dirty="0"/>
                  <a:t>看成</a:t>
                </a:r>
                <a:r>
                  <a:rPr lang="ja-JP" altLang="en-US" dirty="0"/>
                  <a:t>随机变量</a:t>
                </a:r>
                <a:endParaRPr kumimoji="1" lang="en-US" altLang="zh-CN" dirty="0" smtClean="0"/>
              </a:p>
              <a:p>
                <a:r>
                  <a:rPr kumimoji="1" lang="zh-CN" altLang="en-US" dirty="0" smtClean="0"/>
                  <a:t>假设所有</a:t>
                </a:r>
                <a14:m>
                  <m:oMath xmlns:m="http://schemas.openxmlformats.org/officeDocument/2006/math">
                    <m:sSub>
                      <m:sSubPr>
                        <m:ctrlPr>
                          <a:rPr kumimoji="1" lang="en-US" altLang="zh-CN" i="1" dirty="0">
                            <a:latin typeface="Cambria Math" charset="0"/>
                          </a:rPr>
                        </m:ctrlPr>
                      </m:sSubPr>
                      <m:e>
                        <m:r>
                          <a:rPr kumimoji="1" lang="en-US" altLang="zh-CN" i="1" dirty="0">
                            <a:latin typeface="Cambria Math" charset="0"/>
                          </a:rPr>
                          <m:t>𝑤</m:t>
                        </m:r>
                      </m:e>
                      <m:sub>
                        <m:r>
                          <a:rPr kumimoji="1" lang="en-US" altLang="zh-CN" i="1" dirty="0">
                            <a:latin typeface="Cambria Math" charset="0"/>
                          </a:rPr>
                          <m:t>𝑖</m:t>
                        </m:r>
                        <m:r>
                          <a:rPr kumimoji="1" lang="en-US" altLang="zh-CN" i="1" dirty="0">
                            <a:latin typeface="Cambria Math" charset="0"/>
                          </a:rPr>
                          <m:t>,</m:t>
                        </m:r>
                        <m:r>
                          <a:rPr kumimoji="1" lang="en-US" altLang="zh-CN" i="1" dirty="0">
                            <a:latin typeface="Cambria Math" charset="0"/>
                          </a:rPr>
                          <m:t>𝑗</m:t>
                        </m:r>
                      </m:sub>
                    </m:sSub>
                  </m:oMath>
                </a14:m>
                <a:r>
                  <a:rPr kumimoji="1" lang="zh-CN" altLang="en-US" dirty="0" smtClean="0"/>
                  <a:t>独立同分布，</a:t>
                </a:r>
                <a14:m>
                  <m:oMath xmlns:m="http://schemas.openxmlformats.org/officeDocument/2006/math">
                    <m:sSub>
                      <m:sSubPr>
                        <m:ctrlPr>
                          <a:rPr kumimoji="1" lang="en-US" altLang="zh-CN" i="1" dirty="0">
                            <a:latin typeface="Cambria Math" charset="0"/>
                          </a:rPr>
                        </m:ctrlPr>
                      </m:sSubPr>
                      <m:e>
                        <m:r>
                          <a:rPr kumimoji="1" lang="en-US" altLang="zh-CN" i="1" dirty="0">
                            <a:latin typeface="Cambria Math" charset="0"/>
                          </a:rPr>
                          <m:t>𝑥</m:t>
                        </m:r>
                      </m:e>
                      <m:sub>
                        <m:r>
                          <a:rPr kumimoji="1" lang="en-US" altLang="zh-CN" i="1" dirty="0">
                            <a:latin typeface="Cambria Math" charset="0"/>
                          </a:rPr>
                          <m:t>𝑗</m:t>
                        </m:r>
                      </m:sub>
                    </m:sSub>
                  </m:oMath>
                </a14:m>
                <a:r>
                  <a:rPr kumimoji="1" lang="zh-CN" altLang="en-US" dirty="0"/>
                  <a:t>独立同</a:t>
                </a:r>
                <a:r>
                  <a:rPr kumimoji="1" lang="zh-CN" altLang="en-US" dirty="0" smtClean="0"/>
                  <a:t>分布，且</a:t>
                </a:r>
                <a14:m>
                  <m:oMath xmlns:m="http://schemas.openxmlformats.org/officeDocument/2006/math">
                    <m:sSub>
                      <m:sSubPr>
                        <m:ctrlPr>
                          <a:rPr kumimoji="1" lang="en-US" altLang="zh-CN" i="1" dirty="0">
                            <a:latin typeface="Cambria Math" charset="0"/>
                          </a:rPr>
                        </m:ctrlPr>
                      </m:sSubPr>
                      <m:e>
                        <m:r>
                          <a:rPr kumimoji="1" lang="en-US" altLang="zh-CN" i="1" dirty="0">
                            <a:latin typeface="Cambria Math" charset="0"/>
                          </a:rPr>
                          <m:t>𝑤</m:t>
                        </m:r>
                      </m:e>
                      <m:sub>
                        <m:r>
                          <a:rPr kumimoji="1" lang="en-US" altLang="zh-CN" i="1" dirty="0">
                            <a:latin typeface="Cambria Math" charset="0"/>
                          </a:rPr>
                          <m:t>𝑖</m:t>
                        </m:r>
                        <m:r>
                          <a:rPr kumimoji="1" lang="en-US" altLang="zh-CN" i="1" dirty="0">
                            <a:latin typeface="Cambria Math" charset="0"/>
                          </a:rPr>
                          <m:t>,</m:t>
                        </m:r>
                        <m:r>
                          <a:rPr kumimoji="1" lang="en-US" altLang="zh-CN" i="1" dirty="0">
                            <a:latin typeface="Cambria Math" charset="0"/>
                          </a:rPr>
                          <m:t>𝑗</m:t>
                        </m:r>
                      </m:sub>
                    </m:sSub>
                  </m:oMath>
                </a14:m>
                <a:r>
                  <a:rPr kumimoji="1" lang="zh-CN" altLang="en-US" dirty="0" smtClean="0"/>
                  <a:t>和</a:t>
                </a:r>
                <a14:m>
                  <m:oMath xmlns:m="http://schemas.openxmlformats.org/officeDocument/2006/math">
                    <m:sSub>
                      <m:sSubPr>
                        <m:ctrlPr>
                          <a:rPr kumimoji="1" lang="en-US" altLang="zh-CN" i="1" dirty="0">
                            <a:latin typeface="Cambria Math" charset="0"/>
                          </a:rPr>
                        </m:ctrlPr>
                      </m:sSubPr>
                      <m:e>
                        <m:r>
                          <a:rPr kumimoji="1" lang="en-US" altLang="zh-CN" i="1" dirty="0">
                            <a:latin typeface="Cambria Math" charset="0"/>
                          </a:rPr>
                          <m:t>𝑥</m:t>
                        </m:r>
                      </m:e>
                      <m:sub>
                        <m:r>
                          <a:rPr kumimoji="1" lang="en-US" altLang="zh-CN" i="1" dirty="0">
                            <a:latin typeface="Cambria Math" charset="0"/>
                          </a:rPr>
                          <m:t>𝑗</m:t>
                        </m:r>
                      </m:sub>
                    </m:sSub>
                  </m:oMath>
                </a14:m>
                <a:r>
                  <a:rPr kumimoji="1" lang="zh-CN" altLang="en-US" dirty="0" smtClean="0"/>
                  <a:t>独立</a:t>
                </a:r>
                <a:endParaRPr kumimoji="1" lang="en-US" altLang="zh-CN" dirty="0" smtClean="0"/>
              </a:p>
              <a:p>
                <a:endParaRPr kumimoji="1" lang="en-US" altLang="zh-CN" dirty="0"/>
              </a:p>
              <a:p>
                <a:endParaRPr kumimoji="1" lang="en-US" altLang="zh-CN" dirty="0" smtClean="0"/>
              </a:p>
              <a:p>
                <a:r>
                  <a:rPr kumimoji="1" lang="zh-CN" altLang="en-US" dirty="0" smtClean="0"/>
                  <a:t>则输出的期望和方差为：</a:t>
                </a: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753423" y="1765771"/>
                <a:ext cx="2926827" cy="1037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b="0" i="1" dirty="0" smtClean="0">
                              <a:solidFill>
                                <a:srgbClr val="09405E"/>
                              </a:solidFill>
                              <a:latin typeface="Cambria Math" charset="0"/>
                              <a:ea typeface="微软雅黑" panose="020B0503020204020204" pitchFamily="34" charset="-122"/>
                            </a:rPr>
                            <m:t>𝑜</m:t>
                          </m:r>
                        </m:e>
                        <m:sub>
                          <m:r>
                            <a:rPr kumimoji="1" lang="en-US" altLang="zh-CN" sz="2800" b="0" i="1" dirty="0" smtClean="0">
                              <a:solidFill>
                                <a:srgbClr val="09405E"/>
                              </a:solidFill>
                              <a:latin typeface="Cambria Math" charset="0"/>
                              <a:ea typeface="微软雅黑" panose="020B0503020204020204" pitchFamily="34" charset="-122"/>
                            </a:rPr>
                            <m:t>𝑖</m:t>
                          </m:r>
                        </m:sub>
                      </m:sSub>
                      <m:r>
                        <a:rPr kumimoji="1" lang="en-US" altLang="zh-CN" sz="2800" dirty="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b="0" i="0" dirty="0" smtClean="0">
                                  <a:solidFill>
                                    <a:srgbClr val="09405E"/>
                                  </a:solidFill>
                                  <a:latin typeface="Cambria Math" charset="0"/>
                                  <a:ea typeface="微软雅黑" panose="020B0503020204020204" pitchFamily="34" charset="-122"/>
                                </a:rPr>
                                <m:t>in</m:t>
                              </m:r>
                            </m:sub>
                          </m:sSub>
                        </m:sup>
                        <m:e>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b="0" i="1" dirty="0" smtClean="0">
                                  <a:solidFill>
                                    <a:srgbClr val="09405E"/>
                                  </a:solidFill>
                                  <a:latin typeface="Cambria Math" charset="0"/>
                                  <a:ea typeface="微软雅黑" panose="020B0503020204020204" pitchFamily="34" charset="-122"/>
                                </a:rPr>
                                <m:t>𝑤</m:t>
                              </m:r>
                            </m:e>
                            <m:sub>
                              <m:r>
                                <a:rPr kumimoji="1" lang="en-US" altLang="zh-CN" sz="2800" b="0" i="1" dirty="0" smtClean="0">
                                  <a:solidFill>
                                    <a:srgbClr val="09405E"/>
                                  </a:solidFill>
                                  <a:latin typeface="Cambria Math" charset="0"/>
                                  <a:ea typeface="微软雅黑" panose="020B0503020204020204" pitchFamily="34" charset="-122"/>
                                </a:rPr>
                                <m:t>𝑖</m:t>
                              </m:r>
                              <m:r>
                                <a:rPr kumimoji="1" lang="en-US" altLang="zh-CN" sz="2800" b="0" i="1" dirty="0" smtClean="0">
                                  <a:solidFill>
                                    <a:srgbClr val="09405E"/>
                                  </a:solidFill>
                                  <a:latin typeface="Cambria Math" charset="0"/>
                                  <a:ea typeface="微软雅黑" panose="020B0503020204020204" pitchFamily="34" charset="-122"/>
                                </a:rPr>
                                <m:t>,</m:t>
                              </m:r>
                              <m:r>
                                <a:rPr kumimoji="1" lang="en-US" altLang="zh-CN" sz="2800" b="0" i="1" dirty="0" smtClean="0">
                                  <a:solidFill>
                                    <a:srgbClr val="09405E"/>
                                  </a:solidFill>
                                  <a:latin typeface="Cambria Math" charset="0"/>
                                  <a:ea typeface="微软雅黑" panose="020B0503020204020204" pitchFamily="34" charset="-122"/>
                                </a:rPr>
                                <m:t>𝑗</m:t>
                              </m:r>
                            </m:sub>
                          </m:sSub>
                        </m:e>
                      </m:nary>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oMath>
                  </m:oMathPara>
                </a14:m>
                <a:endParaRPr kumimoji="1" lang="zh-CN" altLang="en-US" sz="2800" i="1"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753423" y="1765771"/>
                <a:ext cx="2926827" cy="103778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201549" y="2189964"/>
                <a:ext cx="3231910" cy="461665"/>
              </a:xfrm>
              <a:prstGeom prst="rect">
                <a:avLst/>
              </a:prstGeom>
            </p:spPr>
            <p:txBody>
              <a:bodyPr wrap="none">
                <a:spAutoFit/>
              </a:bodyPr>
              <a:lstStyle/>
              <a:p>
                <a14:m>
                  <m:oMath xmlns:m="http://schemas.openxmlformats.org/officeDocument/2006/math">
                    <m:sSub>
                      <m:sSubPr>
                        <m:ctrlPr>
                          <a:rPr kumimoji="1" lang="en-US" altLang="zh-CN" sz="2400" i="1" dirty="0">
                            <a:solidFill>
                              <a:srgbClr val="09405E"/>
                            </a:solidFill>
                            <a:latin typeface="Cambria Math" charset="0"/>
                            <a:ea typeface="微软雅黑" panose="020B0503020204020204" pitchFamily="34" charset="-122"/>
                          </a:rPr>
                        </m:ctrlPr>
                      </m:sSubPr>
                      <m:e>
                        <m:r>
                          <a:rPr kumimoji="1" lang="en-US" altLang="zh-CN" sz="2400" i="1" dirty="0">
                            <a:solidFill>
                              <a:srgbClr val="09405E"/>
                            </a:solidFill>
                            <a:latin typeface="Cambria Math" charset="0"/>
                            <a:ea typeface="微软雅黑" panose="020B0503020204020204" pitchFamily="34" charset="-122"/>
                          </a:rPr>
                          <m:t>𝑁</m:t>
                        </m:r>
                      </m:e>
                      <m:sub>
                        <m:r>
                          <m:rPr>
                            <m:sty m:val="p"/>
                          </m:rPr>
                          <a:rPr kumimoji="1" lang="en-US" altLang="zh-CN" sz="2400" i="0" dirty="0">
                            <a:solidFill>
                              <a:srgbClr val="09405E"/>
                            </a:solidFill>
                            <a:latin typeface="Cambria Math" charset="0"/>
                            <a:ea typeface="微软雅黑" panose="020B0503020204020204" pitchFamily="34" charset="-122"/>
                          </a:rPr>
                          <m:t>in</m:t>
                        </m:r>
                      </m:sub>
                    </m:sSub>
                  </m:oMath>
                </a14:m>
                <a:r>
                  <a:rPr kumimoji="1" lang="en-US" altLang="zh-CN" sz="2400" dirty="0">
                    <a:solidFill>
                      <a:srgbClr val="09405E"/>
                    </a:solidFill>
                    <a:latin typeface="Cambria Math" charset="0"/>
                    <a:ea typeface="微软雅黑" panose="020B0503020204020204" pitchFamily="34" charset="-122"/>
                  </a:rPr>
                  <a:t>:</a:t>
                </a:r>
                <a:r>
                  <a:rPr kumimoji="1" lang="zh-CN" altLang="en-US" sz="2400" dirty="0">
                    <a:solidFill>
                      <a:srgbClr val="09405E"/>
                    </a:solidFill>
                    <a:latin typeface="Cambria Math" charset="0"/>
                    <a:ea typeface="微软雅黑" panose="020B0503020204020204" pitchFamily="34" charset="-122"/>
                  </a:rPr>
                  <a:t> 神经元的输入维度</a:t>
                </a:r>
              </a:p>
            </p:txBody>
          </p:sp>
        </mc:Choice>
        <mc:Fallback xmlns="">
          <p:sp>
            <p:nvSpPr>
              <p:cNvPr id="5" name="矩形 4"/>
              <p:cNvSpPr>
                <a:spLocks noRot="1" noChangeAspect="1" noMove="1" noResize="1" noEditPoints="1" noAdjustHandles="1" noChangeArrowheads="1" noChangeShapeType="1" noTextEdit="1"/>
              </p:cNvSpPr>
              <p:nvPr/>
            </p:nvSpPr>
            <p:spPr>
              <a:xfrm>
                <a:off x="7201549" y="2189964"/>
                <a:ext cx="3231910" cy="461665"/>
              </a:xfrm>
              <a:prstGeom prst="rect">
                <a:avLst/>
              </a:prstGeom>
              <a:blipFill rotWithShape="0">
                <a:blip r:embed="rId4"/>
                <a:stretch>
                  <a:fillRect l="-377" t="-11842" r="-1507"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Equation"/>
              <p:cNvSpPr txBox="1"/>
              <p:nvPr/>
            </p:nvSpPr>
            <p:spPr>
              <a:xfrm>
                <a:off x="1452222" y="3881707"/>
                <a:ext cx="4181786" cy="496418"/>
              </a:xfrm>
              <a:prstGeom prst="rect">
                <a:avLst/>
              </a:prstGeom>
              <a:ln w="12700">
                <a:miter lim="400000"/>
              </a:ln>
            </p:spPr>
            <p:txBody>
              <a:bodyPr wrap="none" lIns="0" tIns="0" rIns="0" bIns="0">
                <a:spAutoFit/>
              </a:bodyPr>
              <a:lstStyle/>
              <a:p>
                <a:pPr defTabSz="1219170" latinLnBrk="1">
                  <a:defRPr>
                    <a:solidFill>
                      <a:srgbClr val="000000"/>
                    </a:solidFill>
                  </a:defRPr>
                </a:pPr>
                <a14:m>
                  <m:oMath xmlns:m="http://schemas.openxmlformats.org/officeDocument/2006/math">
                    <m:r>
                      <a:rPr kumimoji="1" lang="pt-BR" sz="2800" smtClean="0">
                        <a:solidFill>
                          <a:srgbClr val="09405E"/>
                        </a:solidFill>
                        <a:latin typeface="Cambria Math" charset="0"/>
                        <a:ea typeface="微软雅黑" panose="020B0503020204020204" pitchFamily="34" charset="-122"/>
                      </a:rPr>
                      <m:t>𝔼</m:t>
                    </m:r>
                    <m:r>
                      <a:rPr kumimoji="1" lang="pt-BR" sz="2800" smtClean="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r>
                      <a:rPr kumimoji="1" lang="pt-BR" sz="2800">
                        <a:solidFill>
                          <a:srgbClr val="09405E"/>
                        </a:solidFill>
                        <a:latin typeface="Cambria Math" charset="0"/>
                        <a:ea typeface="微软雅黑" panose="020B0503020204020204" pitchFamily="34" charset="-122"/>
                      </a:rPr>
                      <m:t>]=0</m:t>
                    </m:r>
                  </m:oMath>
                </a14:m>
                <a:r>
                  <a:rPr kumimoji="1" lang="en-US" sz="2800" dirty="0" smtClean="0">
                    <a:solidFill>
                      <a:srgbClr val="09405E"/>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kumimoji="1" lang="pt-BR" altLang="zh-CN" sz="2800">
                        <a:solidFill>
                          <a:srgbClr val="09405E"/>
                        </a:solidFill>
                        <a:latin typeface="Cambria Math" charset="0"/>
                        <a:ea typeface="微软雅黑" panose="020B0503020204020204" pitchFamily="34" charset="-122"/>
                      </a:rPr>
                      <m:t>Var</m:t>
                    </m:r>
                    <m:d>
                      <m:dPr>
                        <m:begChr m:val="["/>
                        <m:endChr m:val="]"/>
                        <m:ctrlPr>
                          <a:rPr kumimoji="1" lang="pt-BR" altLang="zh-CN" sz="2800" i="1" dirty="0">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e>
                    </m:d>
                    <m:r>
                      <a:rPr kumimoji="1" lang="pt-BR" altLang="zh-CN" sz="2800">
                        <a:solidFill>
                          <a:srgbClr val="09405E"/>
                        </a:solidFill>
                        <a:latin typeface="Cambria Math" charset="0"/>
                        <a:ea typeface="微软雅黑" panose="020B0503020204020204" pitchFamily="34" charset="-122"/>
                      </a:rPr>
                      <m:t>=</m:t>
                    </m:r>
                    <m:sSup>
                      <m:sSupPr>
                        <m:ctrlPr>
                          <a:rPr kumimoji="1" lang="pt-BR" altLang="zh-CN" sz="2800" i="1">
                            <a:solidFill>
                              <a:srgbClr val="09405E"/>
                            </a:solidFill>
                            <a:latin typeface="Cambria Math" charset="0"/>
                            <a:ea typeface="微软雅黑" panose="020B0503020204020204" pitchFamily="34" charset="-122"/>
                          </a:rPr>
                        </m:ctrlPr>
                      </m:sSupPr>
                      <m:e>
                        <m:r>
                          <a:rPr kumimoji="1" lang="pt-BR" altLang="zh-CN" sz="2800">
                            <a:solidFill>
                              <a:srgbClr val="09405E"/>
                            </a:solidFill>
                            <a:latin typeface="Cambria Math" charset="0"/>
                            <a:ea typeface="微软雅黑" panose="020B0503020204020204" pitchFamily="34" charset="-122"/>
                          </a:rPr>
                          <m:t>𝜎</m:t>
                        </m:r>
                      </m:e>
                      <m:sup>
                        <m:r>
                          <a:rPr kumimoji="1" lang="pt-BR"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m:t>
                    </m:r>
                  </m:oMath>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6" name="Equation"/>
              <p:cNvSpPr txBox="1">
                <a:spLocks noRot="1" noChangeAspect="1" noMove="1" noResize="1" noEditPoints="1" noAdjustHandles="1" noChangeArrowheads="1" noChangeShapeType="1" noTextEdit="1"/>
              </p:cNvSpPr>
              <p:nvPr/>
            </p:nvSpPr>
            <p:spPr>
              <a:xfrm>
                <a:off x="1452222" y="3881707"/>
                <a:ext cx="4181786" cy="496418"/>
              </a:xfrm>
              <a:prstGeom prst="rect">
                <a:avLst/>
              </a:prstGeom>
              <a:blipFill rotWithShape="0">
                <a:blip r:embed="rId5"/>
                <a:stretch>
                  <a:fillRect t="-17284" b="-34568"/>
                </a:stretch>
              </a:blipFill>
              <a:ln w="12700">
                <a:miter lim="400000"/>
              </a:ln>
            </p:spPr>
            <p:txBody>
              <a:bodyPr/>
              <a:lstStyle/>
              <a:p>
                <a:r>
                  <a:rPr lang="zh-CN" altLang="en-US">
                    <a:noFill/>
                  </a:rPr>
                  <a:t> </a:t>
                </a:r>
              </a:p>
            </p:txBody>
          </p:sp>
        </mc:Fallback>
      </mc:AlternateContent>
      <p:sp>
        <p:nvSpPr>
          <p:cNvPr id="7" name="Equation"/>
          <p:cNvSpPr txBox="1"/>
          <p:nvPr/>
        </p:nvSpPr>
        <p:spPr>
          <a:xfrm>
            <a:off x="4332404" y="3829726"/>
            <a:ext cx="65" cy="430887"/>
          </a:xfrm>
          <a:prstGeom prst="rect">
            <a:avLst/>
          </a:prstGeom>
          <a:ln w="12700">
            <a:miter lim="400000"/>
          </a:ln>
        </p:spPr>
        <p:txBody>
          <a:bodyPr wrap="none" lIns="0" tIns="0" rIns="0" bIns="0">
            <a:spAutoFit/>
          </a:bodyPr>
          <a:lstStyle/>
          <a:p>
            <a:pPr defTabSz="1219170" latinLnBrk="1">
              <a:defRPr>
                <a:solidFill>
                  <a:srgbClr val="000000"/>
                </a:solidFill>
              </a:defRPr>
            </a:pPr>
            <a:endParaRPr kumimoji="1" sz="2800" dirty="0">
              <a:solidFill>
                <a:srgbClr val="09405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Equation"/>
              <p:cNvSpPr txBox="1"/>
              <p:nvPr/>
            </p:nvSpPr>
            <p:spPr>
              <a:xfrm>
                <a:off x="1512395" y="5050800"/>
                <a:ext cx="3408882" cy="575927"/>
              </a:xfrm>
              <a:prstGeom prst="rect">
                <a:avLst/>
              </a:prstGeom>
              <a:ln w="12700">
                <a:miter lim="400000"/>
              </a:ln>
            </p:spPr>
            <p:txBody>
              <a:bodyPr wrap="none" lIns="0" tIns="0" rIns="0" bIns="0">
                <a:spAutoFit/>
              </a:bodyPr>
              <a:lstStyle/>
              <a:p>
                <a:pPr defTabSz="1219170" latinLnBrk="1">
                  <a:defRPr>
                    <a:solidFill>
                      <a:srgbClr val="000000"/>
                    </a:solidFill>
                  </a:defRPr>
                </a:pPr>
                <a14:m>
                  <m:oMath xmlns:m="http://schemas.openxmlformats.org/officeDocument/2006/math">
                    <m:r>
                      <a:rPr kumimoji="1" lang="pt-BR" sz="2800">
                        <a:solidFill>
                          <a:srgbClr val="09405E"/>
                        </a:solidFill>
                        <a:latin typeface="Cambria Math" charset="0"/>
                        <a:ea typeface="微软雅黑" panose="020B0503020204020204" pitchFamily="34" charset="-122"/>
                      </a:rPr>
                      <m:t>𝔼</m:t>
                    </m:r>
                    <m:r>
                      <a:rPr kumimoji="1" lang="pt-BR" sz="280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𝑜</m:t>
                        </m:r>
                      </m:e>
                      <m:sub>
                        <m:r>
                          <a:rPr kumimoji="1" lang="en-US" altLang="zh-CN" sz="2800" i="1" dirty="0">
                            <a:solidFill>
                              <a:srgbClr val="09405E"/>
                            </a:solidFill>
                            <a:latin typeface="Cambria Math" charset="0"/>
                            <a:ea typeface="微软雅黑" panose="020B0503020204020204" pitchFamily="34" charset="-122"/>
                          </a:rPr>
                          <m:t>𝑖</m:t>
                        </m:r>
                      </m:sub>
                    </m:sSub>
                    <m:r>
                      <a:rPr kumimoji="1" lang="pt-BR" sz="2800">
                        <a:solidFill>
                          <a:srgbClr val="09405E"/>
                        </a:solidFill>
                        <a:latin typeface="Cambria Math" charset="0"/>
                        <a:ea typeface="微软雅黑" panose="020B0503020204020204" pitchFamily="34" charset="-122"/>
                      </a:rPr>
                      <m:t>]=</m:t>
                    </m:r>
                  </m:oMath>
                </a14:m>
                <a:r>
                  <a:rPr kumimoji="1" lang="pt-BR" altLang="zh-CN" sz="2800" dirty="0">
                    <a:solidFill>
                      <a:srgbClr val="09405E"/>
                    </a:solidFill>
                    <a:ea typeface="微软雅黑" panose="020B0503020204020204" pitchFamily="34" charset="-122"/>
                  </a:rPr>
                  <a:t> </a:t>
                </a:r>
                <a14:m>
                  <m:oMath xmlns:m="http://schemas.openxmlformats.org/officeDocument/2006/math">
                    <m:r>
                      <a:rPr kumimoji="1" lang="pt-BR" altLang="zh-CN" sz="2800">
                        <a:solidFill>
                          <a:srgbClr val="09405E"/>
                        </a:solidFill>
                        <a:latin typeface="Cambria Math" charset="0"/>
                        <a:ea typeface="微软雅黑" panose="020B0503020204020204" pitchFamily="34" charset="-122"/>
                      </a:rPr>
                      <m:t>𝔼</m:t>
                    </m:r>
                    <m:r>
                      <a:rPr kumimoji="1" lang="pt-BR" altLang="zh-CN" sz="280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e>
                    </m:nary>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r>
                      <a:rPr kumimoji="1" lang="pt-BR" altLang="zh-CN" sz="2800">
                        <a:solidFill>
                          <a:srgbClr val="09405E"/>
                        </a:solidFill>
                        <a:latin typeface="Cambria Math" charset="0"/>
                        <a:ea typeface="微软雅黑" panose="020B0503020204020204" pitchFamily="34" charset="-122"/>
                      </a:rPr>
                      <m:t>]</m:t>
                    </m:r>
                  </m:oMath>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8" name="Equation"/>
              <p:cNvSpPr txBox="1">
                <a:spLocks noRot="1" noChangeAspect="1" noMove="1" noResize="1" noEditPoints="1" noAdjustHandles="1" noChangeArrowheads="1" noChangeShapeType="1" noTextEdit="1"/>
              </p:cNvSpPr>
              <p:nvPr/>
            </p:nvSpPr>
            <p:spPr>
              <a:xfrm>
                <a:off x="1512395" y="5050800"/>
                <a:ext cx="3408882" cy="575927"/>
              </a:xfrm>
              <a:prstGeom prst="rect">
                <a:avLst/>
              </a:prstGeom>
              <a:blipFill rotWithShape="0">
                <a:blip r:embed="rId6"/>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Equation"/>
              <p:cNvSpPr txBox="1"/>
              <p:nvPr/>
            </p:nvSpPr>
            <p:spPr>
              <a:xfrm>
                <a:off x="2305888" y="5790732"/>
                <a:ext cx="6829562" cy="93063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e>
                          </m:d>
                        </m:e>
                      </m:nary>
                      <m:r>
                        <a:rPr kumimoji="1" lang="pt-BR" altLang="zh-CN" sz="280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e>
                          </m:d>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e>
                          </m:d>
                        </m:e>
                      </m:nary>
                      <m:r>
                        <a:rPr kumimoji="1" lang="en-US" altLang="zh-CN" sz="2800" b="0" i="1" dirty="0" smtClean="0">
                          <a:solidFill>
                            <a:srgbClr val="09405E"/>
                          </a:solidFill>
                          <a:latin typeface="Cambria Math" charset="0"/>
                          <a:ea typeface="微软雅黑" panose="020B0503020204020204" pitchFamily="34" charset="-122"/>
                        </a:rPr>
                        <m:t>=0</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9" name="Equation"/>
              <p:cNvSpPr txBox="1">
                <a:spLocks noRot="1" noChangeAspect="1" noMove="1" noResize="1" noEditPoints="1" noAdjustHandles="1" noChangeArrowheads="1" noChangeShapeType="1" noTextEdit="1"/>
              </p:cNvSpPr>
              <p:nvPr/>
            </p:nvSpPr>
            <p:spPr>
              <a:xfrm>
                <a:off x="2305888" y="5790732"/>
                <a:ext cx="6829562" cy="930639"/>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Equation"/>
              <p:cNvSpPr txBox="1"/>
              <p:nvPr/>
            </p:nvSpPr>
            <p:spPr>
              <a:xfrm>
                <a:off x="6130941" y="3829726"/>
                <a:ext cx="3597075" cy="474232"/>
              </a:xfrm>
              <a:prstGeom prst="rect">
                <a:avLst/>
              </a:prstGeom>
              <a:ln w="12700">
                <a:miter lim="400000"/>
              </a:ln>
            </p:spPr>
            <p:txBody>
              <a:bodyPr wrap="none" lIns="0" tIns="0" rIns="0" bIns="0">
                <a:spAutoFit/>
              </a:bodyPr>
              <a:lstStyle/>
              <a:p>
                <a:pPr defTabSz="1219170" latinLnBrk="1">
                  <a:defRPr>
                    <a:solidFill>
                      <a:srgbClr val="000000"/>
                    </a:solidFill>
                  </a:defRPr>
                </a:pPr>
                <a14:m>
                  <m:oMath xmlns:m="http://schemas.openxmlformats.org/officeDocument/2006/math">
                    <m:r>
                      <a:rPr kumimoji="1" lang="pt-BR" sz="2800">
                        <a:solidFill>
                          <a:srgbClr val="09405E"/>
                        </a:solidFill>
                        <a:latin typeface="Cambria Math" charset="0"/>
                        <a:ea typeface="微软雅黑" panose="020B0503020204020204" pitchFamily="34" charset="-122"/>
                      </a:rPr>
                      <m:t>𝔼</m:t>
                    </m:r>
                    <m:r>
                      <a:rPr kumimoji="1" lang="pt-BR" sz="280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𝑥</m:t>
                        </m:r>
                      </m:e>
                      <m:sub>
                        <m:r>
                          <a:rPr kumimoji="1" lang="en-US" altLang="zh-CN" sz="2800" dirty="0">
                            <a:solidFill>
                              <a:srgbClr val="09405E"/>
                            </a:solidFill>
                            <a:latin typeface="Cambria Math" charset="0"/>
                            <a:ea typeface="微软雅黑" panose="020B0503020204020204" pitchFamily="34" charset="-122"/>
                          </a:rPr>
                          <m:t>𝑗</m:t>
                        </m:r>
                      </m:sub>
                    </m:sSub>
                    <m:r>
                      <a:rPr kumimoji="1" lang="pt-BR" sz="2800">
                        <a:solidFill>
                          <a:srgbClr val="09405E"/>
                        </a:solidFill>
                        <a:latin typeface="Cambria Math" charset="0"/>
                        <a:ea typeface="微软雅黑" panose="020B0503020204020204" pitchFamily="34" charset="-122"/>
                      </a:rPr>
                      <m:t>]=0</m:t>
                    </m:r>
                  </m:oMath>
                </a14:m>
                <a:r>
                  <a:rPr kumimoji="1" lang="en-US" sz="2800" dirty="0" smtClean="0">
                    <a:solidFill>
                      <a:srgbClr val="09405E"/>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kumimoji="1" lang="pt-BR" altLang="zh-CN" sz="2800">
                        <a:solidFill>
                          <a:srgbClr val="09405E"/>
                        </a:solidFill>
                        <a:latin typeface="Cambria Math" charset="0"/>
                        <a:ea typeface="微软雅黑" panose="020B0503020204020204" pitchFamily="34" charset="-122"/>
                      </a:rPr>
                      <m:t>Var</m:t>
                    </m:r>
                    <m:r>
                      <a:rPr kumimoji="1" lang="pt-BR" altLang="zh-CN" sz="2800">
                        <a:solidFill>
                          <a:srgbClr val="09405E"/>
                        </a:solidFill>
                        <a:latin typeface="Cambria Math" charset="0"/>
                        <a:ea typeface="微软雅黑" panose="020B0503020204020204" pitchFamily="34" charset="-122"/>
                      </a:rPr>
                      <m:t>[</m:t>
                    </m:r>
                    <m:sSub>
                      <m:sSubPr>
                        <m:ctrlPr>
                          <a:rPr kumimoji="1" lang="pt-BR" altLang="zh-CN" sz="2800" i="1" dirty="0">
                            <a:solidFill>
                              <a:srgbClr val="09405E"/>
                            </a:solidFill>
                            <a:latin typeface="Cambria Math" charset="0"/>
                            <a:ea typeface="微软雅黑" panose="020B0503020204020204" pitchFamily="34" charset="-122"/>
                          </a:rPr>
                        </m:ctrlPr>
                      </m:sSubPr>
                      <m:e>
                        <m:r>
                          <a:rPr kumimoji="1" lang="pt-BR" altLang="zh-CN" sz="2800" dirty="0">
                            <a:solidFill>
                              <a:srgbClr val="09405E"/>
                            </a:solidFill>
                            <a:latin typeface="Cambria Math" charset="0"/>
                            <a:ea typeface="微软雅黑" panose="020B0503020204020204" pitchFamily="34" charset="-122"/>
                          </a:rPr>
                          <m:t>𝑥</m:t>
                        </m:r>
                      </m:e>
                      <m:sub>
                        <m:r>
                          <a:rPr kumimoji="1" lang="pt-BR" altLang="zh-CN" sz="2800" dirty="0">
                            <a:solidFill>
                              <a:srgbClr val="09405E"/>
                            </a:solidFill>
                            <a:latin typeface="Cambria Math" charset="0"/>
                            <a:ea typeface="微软雅黑" panose="020B0503020204020204" pitchFamily="34" charset="-122"/>
                          </a:rPr>
                          <m:t>𝑗</m:t>
                        </m:r>
                      </m:sub>
                    </m:sSub>
                    <m:r>
                      <a:rPr kumimoji="1" lang="pt-BR" altLang="zh-CN" sz="2800">
                        <a:solidFill>
                          <a:srgbClr val="09405E"/>
                        </a:solidFill>
                        <a:latin typeface="Cambria Math" charset="0"/>
                        <a:ea typeface="微软雅黑" panose="020B0503020204020204" pitchFamily="34" charset="-122"/>
                      </a:rPr>
                      <m:t>]=</m:t>
                    </m:r>
                    <m:sSup>
                      <m:sSupPr>
                        <m:ctrlPr>
                          <a:rPr kumimoji="1" lang="pt-BR" altLang="zh-CN" sz="2800" i="1">
                            <a:solidFill>
                              <a:srgbClr val="09405E"/>
                            </a:solidFill>
                            <a:latin typeface="Cambria Math" charset="0"/>
                            <a:ea typeface="微软雅黑" panose="020B0503020204020204" pitchFamily="34" charset="-122"/>
                          </a:rPr>
                        </m:ctrlPr>
                      </m:sSupPr>
                      <m:e>
                        <m:r>
                          <m:rPr>
                            <m:sty m:val="p"/>
                          </m:rPr>
                          <a:rPr kumimoji="1" lang="el-GR" altLang="zh-CN" sz="2800" i="1" smtClean="0">
                            <a:solidFill>
                              <a:srgbClr val="09405E"/>
                            </a:solidFill>
                            <a:latin typeface="Cambria Math" charset="0"/>
                            <a:ea typeface="Cambria Math" charset="0"/>
                            <a:cs typeface="Cambria Math" charset="0"/>
                          </a:rPr>
                          <m:t>γ</m:t>
                        </m:r>
                      </m:e>
                      <m:sup>
                        <m:r>
                          <a:rPr kumimoji="1" lang="pt-BR" altLang="zh-CN" sz="2800">
                            <a:solidFill>
                              <a:srgbClr val="09405E"/>
                            </a:solidFill>
                            <a:latin typeface="Cambria Math" charset="0"/>
                            <a:ea typeface="微软雅黑" panose="020B0503020204020204" pitchFamily="34" charset="-122"/>
                          </a:rPr>
                          <m:t>2</m:t>
                        </m:r>
                      </m:sup>
                    </m:sSup>
                  </m:oMath>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2" name="Equation"/>
              <p:cNvSpPr txBox="1">
                <a:spLocks noRot="1" noChangeAspect="1" noMove="1" noResize="1" noEditPoints="1" noAdjustHandles="1" noChangeArrowheads="1" noChangeShapeType="1" noTextEdit="1"/>
              </p:cNvSpPr>
              <p:nvPr/>
            </p:nvSpPr>
            <p:spPr>
              <a:xfrm>
                <a:off x="6130941" y="3829726"/>
                <a:ext cx="3597075" cy="474232"/>
              </a:xfrm>
              <a:prstGeom prst="rect">
                <a:avLst/>
              </a:prstGeom>
              <a:blipFill rotWithShape="0">
                <a:blip r:embed="rId8"/>
                <a:stretch>
                  <a:fillRect t="-23077" b="-35897"/>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2419716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每层输出和梯度的方差</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kumimoji="1" lang="zh-CN" altLang="en-US" dirty="0" smtClean="0"/>
                  <a:t>输出的方差为：</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r>
                  <a:rPr kumimoji="1" lang="zh-CN" altLang="en-US" dirty="0" smtClean="0"/>
                  <a:t>若要使该层输出的方差（</a:t>
                </a:r>
                <a14:m>
                  <m:oMath xmlns:m="http://schemas.openxmlformats.org/officeDocument/2006/math">
                    <m:sSub>
                      <m:sSubPr>
                        <m:ctrlPr>
                          <a:rPr kumimoji="1" lang="en-US" altLang="zh-CN" i="1" dirty="0">
                            <a:latin typeface="Cambria Math" charset="0"/>
                          </a:rPr>
                        </m:ctrlPr>
                      </m:sSubPr>
                      <m:e>
                        <m:r>
                          <a:rPr kumimoji="1" lang="en-US" altLang="zh-CN" dirty="0">
                            <a:latin typeface="Cambria Math" charset="0"/>
                          </a:rPr>
                          <m:t>𝑁</m:t>
                        </m:r>
                      </m:e>
                      <m:sub>
                        <m:r>
                          <m:rPr>
                            <m:sty m:val="p"/>
                          </m:rPr>
                          <a:rPr kumimoji="1" lang="en-US" altLang="zh-CN" dirty="0">
                            <a:latin typeface="Cambria Math" charset="0"/>
                          </a:rPr>
                          <m:t>in</m:t>
                        </m:r>
                      </m:sub>
                    </m:sSub>
                    <m:sSup>
                      <m:sSupPr>
                        <m:ctrlPr>
                          <a:rPr kumimoji="1" lang="is-IS" altLang="zh-CN" i="1">
                            <a:latin typeface="Cambria Math" charset="0"/>
                          </a:rPr>
                        </m:ctrlPr>
                      </m:sSupPr>
                      <m:e>
                        <m:r>
                          <a:rPr kumimoji="1" lang="is-IS" altLang="zh-CN">
                            <a:latin typeface="Cambria Math" charset="0"/>
                          </a:rPr>
                          <m:t>𝜎</m:t>
                        </m:r>
                      </m:e>
                      <m:sup>
                        <m:r>
                          <a:rPr kumimoji="1" lang="is-IS" altLang="zh-CN">
                            <a:latin typeface="Cambria Math" charset="0"/>
                          </a:rPr>
                          <m:t>2</m:t>
                        </m:r>
                      </m:sup>
                    </m:sSup>
                    <m:sSup>
                      <m:sSupPr>
                        <m:ctrlPr>
                          <a:rPr kumimoji="1" lang="is-IS" altLang="zh-CN" i="1">
                            <a:latin typeface="Cambria Math" charset="0"/>
                          </a:rPr>
                        </m:ctrlPr>
                      </m:sSupPr>
                      <m:e>
                        <m:r>
                          <m:rPr>
                            <m:sty m:val="p"/>
                          </m:rPr>
                          <a:rPr kumimoji="1" lang="el-GR" altLang="zh-CN" i="1">
                            <a:latin typeface="Cambria Math" charset="0"/>
                            <a:ea typeface="Cambria Math" charset="0"/>
                            <a:cs typeface="Cambria Math" charset="0"/>
                          </a:rPr>
                          <m:t>γ</m:t>
                        </m:r>
                      </m:e>
                      <m:sup>
                        <m:r>
                          <a:rPr kumimoji="1" lang="is-IS" altLang="zh-CN">
                            <a:latin typeface="Cambria Math" charset="0"/>
                          </a:rPr>
                          <m:t>2</m:t>
                        </m:r>
                      </m:sup>
                    </m:sSup>
                  </m:oMath>
                </a14:m>
                <a:r>
                  <a:rPr kumimoji="1" lang="zh-CN" altLang="en-US" dirty="0" smtClean="0"/>
                  <a:t>）与输入的方差（</a:t>
                </a:r>
                <a14:m>
                  <m:oMath xmlns:m="http://schemas.openxmlformats.org/officeDocument/2006/math">
                    <m:sSup>
                      <m:sSupPr>
                        <m:ctrlPr>
                          <a:rPr kumimoji="1" lang="is-IS" altLang="zh-CN" i="1">
                            <a:latin typeface="Cambria Math" charset="0"/>
                          </a:rPr>
                        </m:ctrlPr>
                      </m:sSupPr>
                      <m:e>
                        <m:r>
                          <m:rPr>
                            <m:sty m:val="p"/>
                          </m:rPr>
                          <a:rPr kumimoji="1" lang="el-GR" altLang="zh-CN" i="1">
                            <a:latin typeface="Cambria Math" charset="0"/>
                            <a:ea typeface="Cambria Math" charset="0"/>
                            <a:cs typeface="Cambria Math" charset="0"/>
                          </a:rPr>
                          <m:t>γ</m:t>
                        </m:r>
                      </m:e>
                      <m:sup>
                        <m:r>
                          <a:rPr kumimoji="1" lang="is-IS" altLang="zh-CN">
                            <a:latin typeface="Cambria Math" charset="0"/>
                          </a:rPr>
                          <m:t>2</m:t>
                        </m:r>
                      </m:sup>
                    </m:sSup>
                  </m:oMath>
                </a14:m>
                <a:r>
                  <a:rPr kumimoji="1" lang="zh-CN" altLang="en-US" dirty="0" smtClean="0"/>
                  <a:t>）想等，则</a:t>
                </a: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Equation"/>
              <p:cNvSpPr txBox="1"/>
              <p:nvPr/>
            </p:nvSpPr>
            <p:spPr>
              <a:xfrm>
                <a:off x="1204783" y="1837774"/>
                <a:ext cx="4179606" cy="486352"/>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m:rPr>
                          <m:sty m:val="p"/>
                        </m:rPr>
                        <a:rPr kumimoji="1" lang="en-US" altLang="zh-CN" sz="2800" i="1" smtClean="0">
                          <a:solidFill>
                            <a:srgbClr val="09405E"/>
                          </a:solidFill>
                          <a:latin typeface="Cambria Math" charset="0"/>
                          <a:ea typeface="微软雅黑" panose="020B0503020204020204" pitchFamily="34" charset="-122"/>
                        </a:rPr>
                        <m:t>Var</m:t>
                      </m:r>
                      <m:d>
                        <m:dPr>
                          <m:begChr m:val="["/>
                          <m:endChr m:val="]"/>
                          <m:ctrlPr>
                            <a:rPr kumimoji="1" lang="pt-BR" altLang="zh-CN" sz="2800" i="1" dirty="0">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𝑜</m:t>
                              </m:r>
                            </m:e>
                            <m:sub>
                              <m:r>
                                <a:rPr kumimoji="1" lang="en-US" altLang="zh-CN" sz="2800" i="1" dirty="0">
                                  <a:solidFill>
                                    <a:srgbClr val="09405E"/>
                                  </a:solidFill>
                                  <a:latin typeface="Cambria Math" charset="0"/>
                                  <a:ea typeface="微软雅黑" panose="020B0503020204020204" pitchFamily="34" charset="-122"/>
                                </a:rPr>
                                <m:t>𝑖</m:t>
                              </m:r>
                            </m:sub>
                          </m:sSub>
                        </m:e>
                      </m:d>
                      <m:r>
                        <a:rPr kumimoji="1" lang="pt-BR" sz="2800">
                          <a:solidFill>
                            <a:srgbClr val="09405E"/>
                          </a:solidFill>
                          <a:latin typeface="Cambria Math" charset="0"/>
                          <a:ea typeface="微软雅黑" panose="020B0503020204020204" pitchFamily="34" charset="-122"/>
                        </a:rPr>
                        <m:t>=</m:t>
                      </m:r>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Sup>
                            <m:sSubSupPr>
                              <m:ctrlPr>
                                <a:rPr kumimoji="1" lang="en-US" altLang="zh-CN" sz="2800" i="1" smtClean="0">
                                  <a:solidFill>
                                    <a:srgbClr val="09405E"/>
                                  </a:solidFill>
                                  <a:latin typeface="Cambria Math" charset="0"/>
                                  <a:ea typeface="微软雅黑" panose="020B0503020204020204" pitchFamily="34" charset="-122"/>
                                </a:rPr>
                              </m:ctrlPr>
                            </m:sSubSupPr>
                            <m:e>
                              <m:r>
                                <a:rPr kumimoji="1" lang="en-US" altLang="zh-CN" sz="2800" b="0" i="1" smtClean="0">
                                  <a:solidFill>
                                    <a:srgbClr val="09405E"/>
                                  </a:solidFill>
                                  <a:latin typeface="Cambria Math" charset="0"/>
                                  <a:ea typeface="微软雅黑" panose="020B0503020204020204" pitchFamily="34" charset="-122"/>
                                </a:rPr>
                                <m:t>𝑜</m:t>
                              </m:r>
                            </m:e>
                            <m:sub>
                              <m:r>
                                <a:rPr kumimoji="1" lang="en-US" altLang="zh-CN" sz="2800" b="0" i="1" smtClean="0">
                                  <a:solidFill>
                                    <a:srgbClr val="09405E"/>
                                  </a:solidFill>
                                  <a:latin typeface="Cambria Math" charset="0"/>
                                  <a:ea typeface="微软雅黑" panose="020B0503020204020204" pitchFamily="34" charset="-122"/>
                                </a:rPr>
                                <m:t>𝑖</m:t>
                              </m:r>
                            </m:sub>
                            <m:sup>
                              <m:r>
                                <a:rPr kumimoji="1" lang="en-US" altLang="zh-CN" sz="2800" b="0" i="1" smtClean="0">
                                  <a:solidFill>
                                    <a:srgbClr val="09405E"/>
                                  </a:solidFill>
                                  <a:latin typeface="Cambria Math" charset="0"/>
                                  <a:ea typeface="微软雅黑" panose="020B0503020204020204" pitchFamily="34" charset="-122"/>
                                </a:rPr>
                                <m:t>2</m:t>
                              </m:r>
                            </m:sup>
                          </m:sSubSup>
                        </m:e>
                      </m:d>
                      <m:r>
                        <a:rPr kumimoji="1" lang="en-US" altLang="zh-CN" sz="2800" b="0" i="0" dirty="0" smtClean="0">
                          <a:solidFill>
                            <a:srgbClr val="09405E"/>
                          </a:solidFill>
                          <a:latin typeface="Cambria Math" charset="0"/>
                          <a:ea typeface="微软雅黑" panose="020B0503020204020204" pitchFamily="34" charset="-122"/>
                        </a:rPr>
                        <m:t>−</m:t>
                      </m:r>
                      <m:sSup>
                        <m:sSupPr>
                          <m:ctrlPr>
                            <a:rPr kumimoji="1" lang="is-IS" altLang="zh-CN" sz="2800" b="0" i="1" dirty="0" smtClean="0">
                              <a:solidFill>
                                <a:srgbClr val="09405E"/>
                              </a:solidFill>
                              <a:latin typeface="Cambria Math" charset="0"/>
                              <a:ea typeface="微软雅黑" panose="020B0503020204020204" pitchFamily="34" charset="-122"/>
                            </a:rPr>
                          </m:ctrlPr>
                        </m:sSupPr>
                        <m:e>
                          <m:d>
                            <m:dPr>
                              <m:ctrlPr>
                                <a:rPr kumimoji="1" lang="is-IS" altLang="zh-CN" sz="2800" b="0" i="1" dirty="0" smtClean="0">
                                  <a:solidFill>
                                    <a:srgbClr val="09405E"/>
                                  </a:solidFill>
                                  <a:latin typeface="Cambria Math" charset="0"/>
                                  <a:ea typeface="微软雅黑" panose="020B0503020204020204" pitchFamily="34" charset="-122"/>
                                </a:rPr>
                              </m:ctrlPr>
                            </m:dPr>
                            <m:e>
                              <m:r>
                                <a:rPr kumimoji="1" lang="pt-BR" altLang="zh-CN" sz="2800">
                                  <a:solidFill>
                                    <a:srgbClr val="09405E"/>
                                  </a:solidFill>
                                  <a:latin typeface="Cambria Math" charset="0"/>
                                  <a:ea typeface="微软雅黑" panose="020B0503020204020204" pitchFamily="34" charset="-122"/>
                                </a:rPr>
                                <m:t>𝔼</m:t>
                              </m:r>
                              <m:r>
                                <a:rPr kumimoji="1" lang="pt-BR" altLang="zh-CN" sz="280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𝑜</m:t>
                                  </m:r>
                                </m:e>
                                <m:sub>
                                  <m:r>
                                    <a:rPr kumimoji="1" lang="en-US" altLang="zh-CN" sz="2800" i="1" dirty="0">
                                      <a:solidFill>
                                        <a:srgbClr val="09405E"/>
                                      </a:solidFill>
                                      <a:latin typeface="Cambria Math" charset="0"/>
                                      <a:ea typeface="微软雅黑" panose="020B0503020204020204" pitchFamily="34" charset="-122"/>
                                    </a:rPr>
                                    <m:t>𝑖</m:t>
                                  </m:r>
                                </m:sub>
                              </m:sSub>
                              <m:r>
                                <a:rPr kumimoji="1" lang="en-US" altLang="zh-CN" sz="2800" b="0" i="1" dirty="0" smtClean="0">
                                  <a:solidFill>
                                    <a:srgbClr val="09405E"/>
                                  </a:solidFill>
                                  <a:latin typeface="Cambria Math" charset="0"/>
                                  <a:ea typeface="微软雅黑" panose="020B0503020204020204" pitchFamily="34" charset="-122"/>
                                </a:rPr>
                                <m:t>]</m:t>
                              </m:r>
                            </m:e>
                          </m:d>
                        </m:e>
                        <m:sup>
                          <m:r>
                            <a:rPr kumimoji="1" lang="is-IS" altLang="zh-CN" sz="2800" b="0" i="1" dirty="0" smtClean="0">
                              <a:solidFill>
                                <a:srgbClr val="09405E"/>
                              </a:solidFill>
                              <a:latin typeface="Cambria Math" charset="0"/>
                              <a:ea typeface="微软雅黑" panose="020B0503020204020204" pitchFamily="34" charset="-122"/>
                            </a:rPr>
                            <m:t>2</m:t>
                          </m:r>
                        </m:sup>
                      </m:sSup>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8" name="Equation"/>
              <p:cNvSpPr txBox="1">
                <a:spLocks noRot="1" noChangeAspect="1" noMove="1" noResize="1" noEditPoints="1" noAdjustHandles="1" noChangeArrowheads="1" noChangeShapeType="1" noTextEdit="1"/>
              </p:cNvSpPr>
              <p:nvPr/>
            </p:nvSpPr>
            <p:spPr>
              <a:xfrm>
                <a:off x="1204783" y="1837774"/>
                <a:ext cx="4179606" cy="486352"/>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Equation"/>
              <p:cNvSpPr txBox="1"/>
              <p:nvPr/>
            </p:nvSpPr>
            <p:spPr>
              <a:xfrm>
                <a:off x="2305888" y="3428973"/>
                <a:ext cx="5001754" cy="93063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Sup>
                                <m:sSubSupPr>
                                  <m:ctrlPr>
                                    <a:rPr kumimoji="1" lang="en-US" altLang="zh-CN" sz="2800" i="1">
                                      <a:solidFill>
                                        <a:srgbClr val="09405E"/>
                                      </a:solidFill>
                                      <a:latin typeface="Cambria Math" charset="0"/>
                                      <a:ea typeface="微软雅黑" panose="020B0503020204020204" pitchFamily="34" charset="-122"/>
                                    </a:rPr>
                                  </m:ctrlPr>
                                </m:sSubSupPr>
                                <m:e>
                                  <m:r>
                                    <a:rPr kumimoji="1" lang="en-US" altLang="zh-CN" sz="2800" i="1">
                                      <a:solidFill>
                                        <a:srgbClr val="09405E"/>
                                      </a:solidFill>
                                      <a:latin typeface="Cambria Math" charset="0"/>
                                      <a:ea typeface="微软雅黑" panose="020B0503020204020204" pitchFamily="34" charset="-122"/>
                                    </a:rPr>
                                    <m:t>𝑤</m:t>
                                  </m:r>
                                </m:e>
                                <m:sub>
                                  <m:r>
                                    <a:rPr kumimoji="1" lang="en-US" altLang="zh-CN" sz="2800" i="1">
                                      <a:solidFill>
                                        <a:srgbClr val="09405E"/>
                                      </a:solidFill>
                                      <a:latin typeface="Cambria Math" charset="0"/>
                                      <a:ea typeface="微软雅黑" panose="020B0503020204020204" pitchFamily="34" charset="-122"/>
                                    </a:rPr>
                                    <m:t>𝑖</m:t>
                                  </m:r>
                                  <m:r>
                                    <a:rPr kumimoji="1" lang="en-US" altLang="zh-CN" sz="2800" i="1">
                                      <a:solidFill>
                                        <a:srgbClr val="09405E"/>
                                      </a:solidFill>
                                      <a:latin typeface="Cambria Math" charset="0"/>
                                      <a:ea typeface="微软雅黑" panose="020B0503020204020204" pitchFamily="34" charset="-122"/>
                                    </a:rPr>
                                    <m:t>,</m:t>
                                  </m:r>
                                  <m:r>
                                    <a:rPr kumimoji="1" lang="en-US" altLang="zh-CN" sz="2800" i="1">
                                      <a:solidFill>
                                        <a:srgbClr val="09405E"/>
                                      </a:solidFill>
                                      <a:latin typeface="Cambria Math" charset="0"/>
                                      <a:ea typeface="微软雅黑" panose="020B0503020204020204" pitchFamily="34" charset="-122"/>
                                    </a:rPr>
                                    <m:t>𝑗</m:t>
                                  </m:r>
                                </m:sub>
                                <m:sup>
                                  <m:r>
                                    <a:rPr kumimoji="1" lang="en-US" altLang="zh-CN" sz="2800" i="1">
                                      <a:solidFill>
                                        <a:srgbClr val="09405E"/>
                                      </a:solidFill>
                                      <a:latin typeface="Cambria Math" charset="0"/>
                                      <a:ea typeface="微软雅黑" panose="020B0503020204020204" pitchFamily="34" charset="-122"/>
                                    </a:rPr>
                                    <m:t>2</m:t>
                                  </m:r>
                                </m:sup>
                              </m:sSubSup>
                            </m:e>
                          </m:d>
                        </m:e>
                      </m:nary>
                      <m:r>
                        <a:rPr kumimoji="1" lang="en-US" altLang="zh-CN" sz="2800" b="0" i="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Sup>
                                <m:sSubSupPr>
                                  <m:ctrlPr>
                                    <a:rPr kumimoji="1" lang="en-US" altLang="zh-CN" sz="2800" i="1">
                                      <a:solidFill>
                                        <a:srgbClr val="09405E"/>
                                      </a:solidFill>
                                      <a:latin typeface="Cambria Math" charset="0"/>
                                      <a:ea typeface="微软雅黑" panose="020B0503020204020204" pitchFamily="34" charset="-122"/>
                                    </a:rPr>
                                  </m:ctrlPr>
                                </m:sSubSupPr>
                                <m:e>
                                  <m:r>
                                    <a:rPr kumimoji="1" lang="en-US" altLang="zh-CN" sz="2800" i="1">
                                      <a:solidFill>
                                        <a:srgbClr val="09405E"/>
                                      </a:solidFill>
                                      <a:latin typeface="Cambria Math" charset="0"/>
                                      <a:ea typeface="微软雅黑" panose="020B0503020204020204" pitchFamily="34" charset="-122"/>
                                    </a:rPr>
                                    <m:t>𝑥</m:t>
                                  </m:r>
                                </m:e>
                                <m:sub>
                                  <m:r>
                                    <a:rPr kumimoji="1" lang="en-US" altLang="zh-CN" sz="2800" i="1">
                                      <a:solidFill>
                                        <a:srgbClr val="09405E"/>
                                      </a:solidFill>
                                      <a:latin typeface="Cambria Math" charset="0"/>
                                      <a:ea typeface="微软雅黑" panose="020B0503020204020204" pitchFamily="34" charset="-122"/>
                                    </a:rPr>
                                    <m:t>𝑗</m:t>
                                  </m:r>
                                </m:sub>
                                <m:sup>
                                  <m:r>
                                    <a:rPr kumimoji="1" lang="en-US" altLang="zh-CN" sz="2800" i="1">
                                      <a:solidFill>
                                        <a:srgbClr val="09405E"/>
                                      </a:solidFill>
                                      <a:latin typeface="Cambria Math" charset="0"/>
                                      <a:ea typeface="微软雅黑" panose="020B0503020204020204" pitchFamily="34" charset="-122"/>
                                    </a:rPr>
                                    <m:t>2</m:t>
                                  </m:r>
                                </m:sup>
                              </m:sSubSup>
                            </m:e>
                          </m:d>
                        </m:e>
                      </m:nary>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9" name="Equation"/>
              <p:cNvSpPr txBox="1">
                <a:spLocks noRot="1" noChangeAspect="1" noMove="1" noResize="1" noEditPoints="1" noAdjustHandles="1" noChangeArrowheads="1" noChangeShapeType="1" noTextEdit="1"/>
              </p:cNvSpPr>
              <p:nvPr/>
            </p:nvSpPr>
            <p:spPr>
              <a:xfrm>
                <a:off x="2305888" y="3428973"/>
                <a:ext cx="5001754" cy="930639"/>
              </a:xfrm>
              <a:prstGeom prst="rect">
                <a:avLst/>
              </a:prstGeom>
              <a:blipFill rotWithShape="0">
                <a:blip r:embed="rId4"/>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Equation"/>
              <p:cNvSpPr txBox="1"/>
              <p:nvPr/>
            </p:nvSpPr>
            <p:spPr>
              <a:xfrm>
                <a:off x="2381311" y="2589726"/>
                <a:ext cx="2516265" cy="510781"/>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Sup>
                            <m:sSubSupPr>
                              <m:ctrlPr>
                                <a:rPr kumimoji="1" lang="en-US" altLang="zh-CN" sz="2800" i="1" smtClean="0">
                                  <a:solidFill>
                                    <a:srgbClr val="09405E"/>
                                  </a:solidFill>
                                  <a:latin typeface="Cambria Math" charset="0"/>
                                  <a:ea typeface="微软雅黑" panose="020B0503020204020204" pitchFamily="34" charset="-122"/>
                                </a:rPr>
                              </m:ctrlPr>
                            </m:sSubSupPr>
                            <m:e>
                              <m:r>
                                <a:rPr kumimoji="1" lang="en-US" altLang="zh-CN" sz="2800" b="0" i="1" smtClean="0">
                                  <a:solidFill>
                                    <a:srgbClr val="09405E"/>
                                  </a:solidFill>
                                  <a:latin typeface="Cambria Math" charset="0"/>
                                  <a:ea typeface="微软雅黑" panose="020B0503020204020204" pitchFamily="34" charset="-122"/>
                                </a:rPr>
                                <m:t>𝑤</m:t>
                              </m:r>
                            </m:e>
                            <m:sub>
                              <m:r>
                                <a:rPr kumimoji="1" lang="en-US" altLang="zh-CN" sz="2800" b="0" i="1" smtClean="0">
                                  <a:solidFill>
                                    <a:srgbClr val="09405E"/>
                                  </a:solidFill>
                                  <a:latin typeface="Cambria Math" charset="0"/>
                                  <a:ea typeface="微软雅黑" panose="020B0503020204020204" pitchFamily="34" charset="-122"/>
                                </a:rPr>
                                <m:t>𝑖</m:t>
                              </m:r>
                              <m:r>
                                <a:rPr kumimoji="1" lang="en-US" altLang="zh-CN" sz="2800" b="0" i="1" smtClean="0">
                                  <a:solidFill>
                                    <a:srgbClr val="09405E"/>
                                  </a:solidFill>
                                  <a:latin typeface="Cambria Math" charset="0"/>
                                  <a:ea typeface="微软雅黑" panose="020B0503020204020204" pitchFamily="34" charset="-122"/>
                                </a:rPr>
                                <m:t>,</m:t>
                              </m:r>
                              <m:r>
                                <a:rPr kumimoji="1" lang="en-US" altLang="zh-CN" sz="2800" b="0" i="1" smtClean="0">
                                  <a:solidFill>
                                    <a:srgbClr val="09405E"/>
                                  </a:solidFill>
                                  <a:latin typeface="Cambria Math" charset="0"/>
                                  <a:ea typeface="微软雅黑" panose="020B0503020204020204" pitchFamily="34" charset="-122"/>
                                </a:rPr>
                                <m:t>𝑗</m:t>
                              </m:r>
                            </m:sub>
                            <m:sup>
                              <m:r>
                                <a:rPr kumimoji="1" lang="en-US" altLang="zh-CN" sz="2800" b="0" i="1" smtClean="0">
                                  <a:solidFill>
                                    <a:srgbClr val="09405E"/>
                                  </a:solidFill>
                                  <a:latin typeface="Cambria Math" charset="0"/>
                                  <a:ea typeface="微软雅黑" panose="020B0503020204020204" pitchFamily="34" charset="-122"/>
                                </a:rPr>
                                <m:t>2</m:t>
                              </m:r>
                            </m:sup>
                          </m:sSubSup>
                          <m:sSubSup>
                            <m:sSubSupPr>
                              <m:ctrlPr>
                                <a:rPr kumimoji="1" lang="en-US" altLang="zh-CN" sz="2800" i="1" smtClean="0">
                                  <a:solidFill>
                                    <a:srgbClr val="09405E"/>
                                  </a:solidFill>
                                  <a:latin typeface="Cambria Math" charset="0"/>
                                  <a:ea typeface="微软雅黑" panose="020B0503020204020204" pitchFamily="34" charset="-122"/>
                                </a:rPr>
                              </m:ctrlPr>
                            </m:sSubSupPr>
                            <m:e>
                              <m:r>
                                <a:rPr kumimoji="1" lang="en-US" altLang="zh-CN" sz="2800" b="0" i="1" smtClean="0">
                                  <a:solidFill>
                                    <a:srgbClr val="09405E"/>
                                  </a:solidFill>
                                  <a:latin typeface="Cambria Math" charset="0"/>
                                  <a:ea typeface="微软雅黑" panose="020B0503020204020204" pitchFamily="34" charset="-122"/>
                                </a:rPr>
                                <m:t>𝑥</m:t>
                              </m:r>
                            </m:e>
                            <m:sub>
                              <m:r>
                                <a:rPr kumimoji="1" lang="en-US" altLang="zh-CN" sz="2800" b="0" i="1" smtClean="0">
                                  <a:solidFill>
                                    <a:srgbClr val="09405E"/>
                                  </a:solidFill>
                                  <a:latin typeface="Cambria Math" charset="0"/>
                                  <a:ea typeface="微软雅黑" panose="020B0503020204020204" pitchFamily="34" charset="-122"/>
                                </a:rPr>
                                <m:t>𝑗</m:t>
                              </m:r>
                            </m:sub>
                            <m:sup>
                              <m:r>
                                <a:rPr kumimoji="1" lang="en-US" altLang="zh-CN" sz="2800" b="0" i="1" smtClean="0">
                                  <a:solidFill>
                                    <a:srgbClr val="09405E"/>
                                  </a:solidFill>
                                  <a:latin typeface="Cambria Math" charset="0"/>
                                  <a:ea typeface="微软雅黑" panose="020B0503020204020204" pitchFamily="34" charset="-122"/>
                                </a:rPr>
                                <m:t>2</m:t>
                              </m:r>
                            </m:sup>
                          </m:sSubSup>
                        </m:e>
                      </m:d>
                      <m:r>
                        <a:rPr kumimoji="1" lang="en-US" altLang="zh-CN" sz="2800" b="0" i="0" dirty="0" smtClean="0">
                          <a:solidFill>
                            <a:srgbClr val="09405E"/>
                          </a:solidFill>
                          <a:latin typeface="Cambria Math" charset="0"/>
                          <a:ea typeface="微软雅黑" panose="020B0503020204020204" pitchFamily="34" charset="-122"/>
                        </a:rPr>
                        <m:t>−</m:t>
                      </m:r>
                      <m:r>
                        <a:rPr kumimoji="1" lang="en-US" altLang="zh-CN" sz="2800" b="0" i="1" dirty="0" smtClean="0">
                          <a:solidFill>
                            <a:srgbClr val="09405E"/>
                          </a:solidFill>
                          <a:latin typeface="Cambria Math" charset="0"/>
                          <a:ea typeface="微软雅黑" panose="020B0503020204020204" pitchFamily="34" charset="-122"/>
                        </a:rPr>
                        <m:t>0</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0" name="Equation"/>
              <p:cNvSpPr txBox="1">
                <a:spLocks noRot="1" noChangeAspect="1" noMove="1" noResize="1" noEditPoints="1" noAdjustHandles="1" noChangeArrowheads="1" noChangeShapeType="1" noTextEdit="1"/>
              </p:cNvSpPr>
              <p:nvPr/>
            </p:nvSpPr>
            <p:spPr>
              <a:xfrm>
                <a:off x="2381311" y="2589726"/>
                <a:ext cx="2516265" cy="510781"/>
              </a:xfrm>
              <a:prstGeom prst="rect">
                <a:avLst/>
              </a:prstGeom>
              <a:blipFill rotWithShape="0">
                <a:blip r:embed="rId5"/>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Equation"/>
              <p:cNvSpPr txBox="1"/>
              <p:nvPr/>
            </p:nvSpPr>
            <p:spPr>
              <a:xfrm>
                <a:off x="2381311" y="4725992"/>
                <a:ext cx="1719380"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sSup>
                        <m:sSupPr>
                          <m:ctrlPr>
                            <a:rPr kumimoji="1" lang="is-IS" altLang="zh-CN" sz="2800" i="1">
                              <a:solidFill>
                                <a:srgbClr val="09405E"/>
                              </a:solidFill>
                              <a:latin typeface="Cambria Math" charset="0"/>
                              <a:ea typeface="微软雅黑" panose="020B0503020204020204" pitchFamily="34" charset="-122"/>
                            </a:rPr>
                          </m:ctrlPr>
                        </m:sSupPr>
                        <m:e>
                          <m:r>
                            <m:rPr>
                              <m:sty m:val="p"/>
                            </m:rPr>
                            <a:rPr kumimoji="1" lang="el-GR" altLang="zh-CN" sz="2800" i="1" smtClean="0">
                              <a:solidFill>
                                <a:srgbClr val="09405E"/>
                              </a:solidFill>
                              <a:latin typeface="Cambria Math" charset="0"/>
                              <a:ea typeface="Cambria Math" charset="0"/>
                              <a:cs typeface="Cambria Math" charset="0"/>
                            </a:rPr>
                            <m:t>γ</m:t>
                          </m:r>
                        </m:e>
                        <m:sup>
                          <m:r>
                            <a:rPr kumimoji="1" lang="is-IS" altLang="zh-CN" sz="2800">
                              <a:solidFill>
                                <a:srgbClr val="09405E"/>
                              </a:solidFill>
                              <a:latin typeface="Cambria Math" charset="0"/>
                              <a:ea typeface="微软雅黑" panose="020B0503020204020204" pitchFamily="34" charset="-122"/>
                            </a:rPr>
                            <m:t>2</m:t>
                          </m:r>
                        </m:sup>
                      </m:sSup>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1" name="Equation"/>
              <p:cNvSpPr txBox="1">
                <a:spLocks noRot="1" noChangeAspect="1" noMove="1" noResize="1" noEditPoints="1" noAdjustHandles="1" noChangeArrowheads="1" noChangeShapeType="1" noTextEdit="1"/>
              </p:cNvSpPr>
              <p:nvPr/>
            </p:nvSpPr>
            <p:spPr>
              <a:xfrm>
                <a:off x="2381311" y="4725992"/>
                <a:ext cx="1719380" cy="430887"/>
              </a:xfrm>
              <a:prstGeom prst="rect">
                <a:avLst/>
              </a:prstGeom>
              <a:blipFill rotWithShape="0">
                <a:blip r:embed="rId6"/>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Equation"/>
              <p:cNvSpPr txBox="1"/>
              <p:nvPr/>
            </p:nvSpPr>
            <p:spPr>
              <a:xfrm>
                <a:off x="2515423" y="5954147"/>
                <a:ext cx="1741759"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3" name="Equation"/>
              <p:cNvSpPr txBox="1">
                <a:spLocks noRot="1" noChangeAspect="1" noMove="1" noResize="1" noEditPoints="1" noAdjustHandles="1" noChangeArrowheads="1" noChangeShapeType="1" noTextEdit="1"/>
              </p:cNvSpPr>
              <p:nvPr/>
            </p:nvSpPr>
            <p:spPr>
              <a:xfrm>
                <a:off x="2515423" y="5954147"/>
                <a:ext cx="1741759" cy="430887"/>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0339141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每层输出和梯度的方差</a:t>
            </a:r>
            <a:endParaRPr kumimoji="1" lang="zh-CN" altLang="en-US" dirty="0"/>
          </a:p>
        </p:txBody>
      </p:sp>
      <p:sp>
        <p:nvSpPr>
          <p:cNvPr id="3" name="内容占位符 2"/>
          <p:cNvSpPr>
            <a:spLocks noGrp="1"/>
          </p:cNvSpPr>
          <p:nvPr>
            <p:ph sz="quarter" idx="10"/>
          </p:nvPr>
        </p:nvSpPr>
        <p:spPr/>
        <p:txBody>
          <a:bodyPr/>
          <a:lstStyle/>
          <a:p>
            <a:r>
              <a:rPr kumimoji="1" lang="zh-CN" altLang="en-US" dirty="0" smtClean="0"/>
              <a:t>类似的，反向传播时，经过一层后梯度的方差不变，得到为：</a:t>
            </a:r>
            <a:endParaRPr kumimoji="1" lang="en-US" altLang="zh-CN" dirty="0" smtClean="0"/>
          </a:p>
          <a:p>
            <a:endParaRPr kumimoji="1" lang="en-US" altLang="zh-CN" dirty="0" smtClean="0"/>
          </a:p>
          <a:p>
            <a:endParaRPr kumimoji="1" lang="en-US" altLang="zh-CN" dirty="0"/>
          </a:p>
          <a:p>
            <a:endParaRPr kumimoji="1" lang="en-US" altLang="zh-CN" dirty="0" smtClean="0"/>
          </a:p>
          <a:p>
            <a:r>
              <a:rPr kumimoji="1" lang="zh-CN" altLang="en-US" dirty="0" smtClean="0"/>
              <a:t>因此，要使该层输出和梯度的方差都不变，</a:t>
            </a:r>
            <a:endParaRPr kumimoji="1" lang="zh-CN" altLang="en-US" dirty="0"/>
          </a:p>
        </p:txBody>
      </p:sp>
      <mc:AlternateContent xmlns:mc="http://schemas.openxmlformats.org/markup-compatibility/2006" xmlns:a14="http://schemas.microsoft.com/office/drawing/2010/main">
        <mc:Choice Requires="a14">
          <p:sp>
            <p:nvSpPr>
              <p:cNvPr id="13" name="Equation"/>
              <p:cNvSpPr txBox="1"/>
              <p:nvPr/>
            </p:nvSpPr>
            <p:spPr>
              <a:xfrm>
                <a:off x="1802191" y="2040515"/>
                <a:ext cx="1972591"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smtClean="0">
                              <a:solidFill>
                                <a:srgbClr val="09405E"/>
                              </a:solidFill>
                              <a:latin typeface="Cambria Math" charset="0"/>
                              <a:ea typeface="微软雅黑" panose="020B0503020204020204" pitchFamily="34" charset="-122"/>
                            </a:rPr>
                            <m:t>out</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3" name="Equation"/>
              <p:cNvSpPr txBox="1">
                <a:spLocks noRot="1" noChangeAspect="1" noMove="1" noResize="1" noEditPoints="1" noAdjustHandles="1" noChangeArrowheads="1" noChangeShapeType="1" noTextEdit="1"/>
              </p:cNvSpPr>
              <p:nvPr/>
            </p:nvSpPr>
            <p:spPr>
              <a:xfrm>
                <a:off x="1802191" y="2040515"/>
                <a:ext cx="1972591" cy="430887"/>
              </a:xfrm>
              <a:prstGeom prst="rect">
                <a:avLst/>
              </a:prstGeom>
              <a:blipFill rotWithShape="0">
                <a:blip r:embed="rId2"/>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Equation"/>
              <p:cNvSpPr txBox="1"/>
              <p:nvPr/>
            </p:nvSpPr>
            <p:spPr>
              <a:xfrm>
                <a:off x="1881439" y="4143634"/>
                <a:ext cx="1972591"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smtClean="0">
                              <a:solidFill>
                                <a:srgbClr val="09405E"/>
                              </a:solidFill>
                              <a:latin typeface="Cambria Math" charset="0"/>
                              <a:ea typeface="微软雅黑" panose="020B0503020204020204" pitchFamily="34" charset="-122"/>
                            </a:rPr>
                            <m:t>out</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2" name="Equation"/>
              <p:cNvSpPr txBox="1">
                <a:spLocks noRot="1" noChangeAspect="1" noMove="1" noResize="1" noEditPoints="1" noAdjustHandles="1" noChangeArrowheads="1" noChangeShapeType="1" noTextEdit="1"/>
              </p:cNvSpPr>
              <p:nvPr/>
            </p:nvSpPr>
            <p:spPr>
              <a:xfrm>
                <a:off x="1881439" y="4143634"/>
                <a:ext cx="1972591" cy="430887"/>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Equation"/>
              <p:cNvSpPr txBox="1"/>
              <p:nvPr/>
            </p:nvSpPr>
            <p:spPr>
              <a:xfrm>
                <a:off x="1881981" y="3531541"/>
                <a:ext cx="1741759"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4" name="Equation"/>
              <p:cNvSpPr txBox="1">
                <a:spLocks noRot="1" noChangeAspect="1" noMove="1" noResize="1" noEditPoints="1" noAdjustHandles="1" noChangeArrowheads="1" noChangeShapeType="1" noTextEdit="1"/>
              </p:cNvSpPr>
              <p:nvPr/>
            </p:nvSpPr>
            <p:spPr>
              <a:xfrm>
                <a:off x="1881981" y="3531541"/>
                <a:ext cx="1741759" cy="430887"/>
              </a:xfrm>
              <a:prstGeom prst="rect">
                <a:avLst/>
              </a:prstGeom>
              <a:blipFill rotWithShape="0">
                <a:blip r:embed="rId4"/>
                <a:stretch>
                  <a:fillRect/>
                </a:stretch>
              </a:blipFill>
              <a:ln w="12700">
                <a:miter lim="400000"/>
              </a:ln>
            </p:spPr>
            <p:txBody>
              <a:bodyPr/>
              <a:lstStyle/>
              <a:p>
                <a:r>
                  <a:rPr lang="zh-CN" altLang="en-US">
                    <a:noFill/>
                  </a:rPr>
                  <a:t> </a:t>
                </a:r>
              </a:p>
            </p:txBody>
          </p:sp>
        </mc:Fallback>
      </mc:AlternateContent>
      <p:sp>
        <p:nvSpPr>
          <p:cNvPr id="4" name="右箭头 3"/>
          <p:cNvSpPr/>
          <p:nvPr/>
        </p:nvSpPr>
        <p:spPr bwMode="auto">
          <a:xfrm>
            <a:off x="4206240" y="3962428"/>
            <a:ext cx="621792" cy="181206"/>
          </a:xfrm>
          <a:prstGeom prst="rightArrow">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Equation"/>
              <p:cNvSpPr txBox="1"/>
              <p:nvPr/>
            </p:nvSpPr>
            <p:spPr>
              <a:xfrm>
                <a:off x="5040470" y="3649715"/>
                <a:ext cx="3721210" cy="806631"/>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f>
                        <m:fPr>
                          <m:ctrlPr>
                            <a:rPr kumimoji="1" lang="el-GR" altLang="zh-CN" sz="2800" i="1" dirty="0">
                              <a:solidFill>
                                <a:srgbClr val="09405E"/>
                              </a:solidFill>
                              <a:latin typeface="Cambria Math" charset="0"/>
                              <a:ea typeface="微软雅黑" panose="020B0503020204020204" pitchFamily="34" charset="-122"/>
                            </a:rPr>
                          </m:ctrlPr>
                        </m:fPr>
                        <m:num>
                          <m:r>
                            <a:rPr kumimoji="1" lang="en-US" altLang="zh-CN" sz="2800" i="1" dirty="0">
                              <a:solidFill>
                                <a:srgbClr val="09405E"/>
                              </a:solidFill>
                              <a:latin typeface="Cambria Math" charset="0"/>
                              <a:ea typeface="微软雅黑" panose="020B0503020204020204" pitchFamily="34" charset="-122"/>
                            </a:rPr>
                            <m:t>1</m:t>
                          </m:r>
                        </m:num>
                        <m:den>
                          <m:r>
                            <a:rPr kumimoji="1" lang="el-GR" altLang="zh-CN" sz="2800" i="1" dirty="0">
                              <a:solidFill>
                                <a:srgbClr val="09405E"/>
                              </a:solidFill>
                              <a:latin typeface="Cambria Math" charset="0"/>
                              <a:ea typeface="微软雅黑" panose="020B0503020204020204" pitchFamily="34" charset="-122"/>
                            </a:rPr>
                            <m:t>2</m:t>
                          </m:r>
                        </m:den>
                      </m:f>
                      <m:d>
                        <m:dPr>
                          <m:ctrlPr>
                            <a:rPr kumimoji="1" lang="is-IS" altLang="zh-CN" sz="2800" i="1" dirty="0">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i="1">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a:solidFill>
                                    <a:srgbClr val="09405E"/>
                                  </a:solidFill>
                                  <a:latin typeface="Cambria Math" charset="0"/>
                                  <a:ea typeface="微软雅黑" panose="020B0503020204020204" pitchFamily="34" charset="-122"/>
                                </a:rPr>
                                <m:t>out</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e>
                      </m:d>
                      <m:r>
                        <a:rPr kumimoji="1" lang="en-US" altLang="zh-CN" sz="2800" i="1" dirty="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5" name="Equation"/>
              <p:cNvSpPr txBox="1">
                <a:spLocks noRot="1" noChangeAspect="1" noMove="1" noResize="1" noEditPoints="1" noAdjustHandles="1" noChangeArrowheads="1" noChangeShapeType="1" noTextEdit="1"/>
              </p:cNvSpPr>
              <p:nvPr/>
            </p:nvSpPr>
            <p:spPr>
              <a:xfrm>
                <a:off x="5040470" y="3649715"/>
                <a:ext cx="3721210" cy="806631"/>
              </a:xfrm>
              <a:prstGeom prst="rect">
                <a:avLst/>
              </a:prstGeom>
              <a:blipFill rotWithShape="0">
                <a:blip r:embed="rId5"/>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Equation"/>
              <p:cNvSpPr txBox="1"/>
              <p:nvPr/>
            </p:nvSpPr>
            <p:spPr>
              <a:xfrm>
                <a:off x="5040470" y="4871283"/>
                <a:ext cx="2567626" cy="88222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0" smtClean="0">
                          <a:solidFill>
                            <a:srgbClr val="09405E"/>
                          </a:solidFill>
                          <a:latin typeface="Cambria Math" charset="0"/>
                          <a:ea typeface="微软雅黑" panose="020B0503020204020204" pitchFamily="34" charset="-122"/>
                        </a:rPr>
                        <m:t>=</m:t>
                      </m:r>
                      <m:f>
                        <m:fPr>
                          <m:ctrlPr>
                            <a:rPr kumimoji="1" lang="el-GR" altLang="zh-CN" sz="2800" i="1">
                              <a:solidFill>
                                <a:srgbClr val="09405E"/>
                              </a:solidFill>
                              <a:latin typeface="Cambria Math" charset="0"/>
                              <a:ea typeface="微软雅黑" panose="020B0503020204020204" pitchFamily="34" charset="-122"/>
                            </a:rPr>
                          </m:ctrlPr>
                        </m:fPr>
                        <m:num>
                          <m:r>
                            <a:rPr kumimoji="1" lang="en-US" altLang="zh-CN" sz="2800" i="1">
                              <a:solidFill>
                                <a:srgbClr val="09405E"/>
                              </a:solidFill>
                              <a:latin typeface="Cambria Math" charset="0"/>
                              <a:ea typeface="微软雅黑" panose="020B0503020204020204" pitchFamily="34" charset="-122"/>
                            </a:rPr>
                            <m:t>2</m:t>
                          </m:r>
                        </m:num>
                        <m:den>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r>
                            <a:rPr kumimoji="1" lang="en-US" altLang="zh-CN" sz="2800" i="1" dirty="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a:solidFill>
                                    <a:srgbClr val="09405E"/>
                                  </a:solidFill>
                                  <a:latin typeface="Cambria Math" charset="0"/>
                                  <a:ea typeface="微软雅黑" panose="020B0503020204020204" pitchFamily="34" charset="-122"/>
                                </a:rPr>
                                <m:t>out</m:t>
                              </m:r>
                            </m:sub>
                          </m:sSub>
                        </m:den>
                      </m:f>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6" name="Equation"/>
              <p:cNvSpPr txBox="1">
                <a:spLocks noRot="1" noChangeAspect="1" noMove="1" noResize="1" noEditPoints="1" noAdjustHandles="1" noChangeArrowheads="1" noChangeShapeType="1" noTextEdit="1"/>
              </p:cNvSpPr>
              <p:nvPr/>
            </p:nvSpPr>
            <p:spPr>
              <a:xfrm>
                <a:off x="5040470" y="4871283"/>
                <a:ext cx="2567626" cy="882229"/>
              </a:xfrm>
              <a:prstGeom prst="rect">
                <a:avLst/>
              </a:prstGeom>
              <a:blipFill rotWithShape="0">
                <a:blip r:embed="rId6"/>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534205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Xavier</a:t>
            </a:r>
            <a:r>
              <a:rPr lang="zh-CN" altLang="zh-CN" dirty="0"/>
              <a:t>初始化 </a:t>
            </a:r>
            <a:endParaRPr kumimoji="1" lang="zh-CN" altLang="en-US" dirty="0"/>
          </a:p>
        </p:txBody>
      </p:sp>
      <p:sp>
        <p:nvSpPr>
          <p:cNvPr id="3" name="内容占位符 2"/>
          <p:cNvSpPr>
            <a:spLocks noGrp="1"/>
          </p:cNvSpPr>
          <p:nvPr>
            <p:ph sz="quarter" idx="10"/>
          </p:nvPr>
        </p:nvSpPr>
        <p:spPr>
          <a:xfrm>
            <a:off x="630237" y="1147763"/>
            <a:ext cx="11364474" cy="5237271"/>
          </a:xfrm>
        </p:spPr>
        <p:txBody>
          <a:bodyPr/>
          <a:lstStyle/>
          <a:p>
            <a:r>
              <a:rPr lang="zh-CN" altLang="zh-CN" dirty="0" smtClean="0"/>
              <a:t>保持各层的</a:t>
            </a:r>
            <a:r>
              <a:rPr lang="zh-CN" altLang="zh-CN" dirty="0"/>
              <a:t>激活值的方差和</a:t>
            </a:r>
            <a:r>
              <a:rPr lang="zh-CN" altLang="zh-CN" dirty="0" smtClean="0"/>
              <a:t>梯度的方差在传播过程中的方差保持一致</a:t>
            </a:r>
            <a:endParaRPr lang="en-US" altLang="zh-CN" dirty="0" smtClean="0"/>
          </a:p>
          <a:p>
            <a:endParaRPr lang="en-US" altLang="zh-CN" dirty="0"/>
          </a:p>
          <a:p>
            <a:r>
              <a:rPr lang="zh-CN" altLang="en-US" dirty="0"/>
              <a:t>假设激活函数</a:t>
            </a:r>
            <a:r>
              <a:rPr lang="zh-CN" altLang="en-US" dirty="0" smtClean="0"/>
              <a:t>为线性函数，推导得出：</a:t>
            </a:r>
            <a:r>
              <a:rPr lang="zh-CN" altLang="zh-CN" dirty="0" smtClean="0"/>
              <a:t> </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712904" y="2511523"/>
                <a:ext cx="3578608"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2800" i="0">
                          <a:solidFill>
                            <a:srgbClr val="09405E"/>
                          </a:solidFill>
                          <a:latin typeface="Cambria Math" charset="0"/>
                          <a:ea typeface="微软雅黑" panose="020B0503020204020204" pitchFamily="34" charset="-122"/>
                        </a:rPr>
                        <m:t>Var</m:t>
                      </m:r>
                      <m:r>
                        <a:rPr lang="zh-CN" altLang="en-US" sz="2800">
                          <a:solidFill>
                            <a:srgbClr val="09405E"/>
                          </a:solidFill>
                          <a:latin typeface="Cambria Math" charset="0"/>
                          <a:ea typeface="微软雅黑" panose="020B0503020204020204" pitchFamily="34" charset="-122"/>
                        </a:rPr>
                        <m:t>[</m:t>
                      </m:r>
                      <m:r>
                        <a:rPr lang="zh-CN" altLang="en-US" sz="2800">
                          <a:solidFill>
                            <a:srgbClr val="09405E"/>
                          </a:solidFill>
                          <a:latin typeface="Cambria Math" charset="0"/>
                          <a:ea typeface="微软雅黑" panose="020B0503020204020204" pitchFamily="34" charset="-122"/>
                        </a:rPr>
                        <m:t>𝑊</m:t>
                      </m:r>
                      <m:r>
                        <a:rPr lang="zh-CN" altLang="en-US" sz="2800">
                          <a:solidFill>
                            <a:srgbClr val="09405E"/>
                          </a:solidFill>
                          <a:latin typeface="Cambria Math" charset="0"/>
                          <a:ea typeface="微软雅黑" panose="020B0503020204020204" pitchFamily="34" charset="-122"/>
                        </a:rPr>
                        <m:t>]=</m:t>
                      </m:r>
                      <m:f>
                        <m:fPr>
                          <m:ctrlPr>
                            <a:rPr lang="zh-CN" altLang="en-US" sz="2800" i="1">
                              <a:solidFill>
                                <a:srgbClr val="09405E"/>
                              </a:solidFill>
                              <a:latin typeface="Cambria Math" charset="0"/>
                              <a:ea typeface="微软雅黑" panose="020B0503020204020204" pitchFamily="34" charset="-122"/>
                            </a:rPr>
                          </m:ctrlPr>
                        </m:fPr>
                        <m:num>
                          <m:r>
                            <a:rPr lang="zh-CN" altLang="en-US" sz="2800">
                              <a:solidFill>
                                <a:srgbClr val="09405E"/>
                              </a:solidFill>
                              <a:latin typeface="Cambria Math" charset="0"/>
                              <a:ea typeface="微软雅黑" panose="020B0503020204020204" pitchFamily="34" charset="-122"/>
                            </a:rPr>
                            <m:t>2</m:t>
                          </m:r>
                        </m:num>
                        <m:den>
                          <m:sSub>
                            <m:sSubPr>
                              <m:ctrlPr>
                                <a:rPr lang="zh-CN" altLang="en-US" sz="2800" i="1">
                                  <a:solidFill>
                                    <a:srgbClr val="09405E"/>
                                  </a:solidFill>
                                  <a:latin typeface="Cambria Math"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𝑖𝑛</m:t>
                              </m:r>
                            </m:sub>
                          </m:sSub>
                          <m:r>
                            <a:rPr lang="zh-CN" altLang="en-US" sz="2800">
                              <a:solidFill>
                                <a:srgbClr val="09405E"/>
                              </a:solidFill>
                              <a:latin typeface="Cambria Math" charset="0"/>
                              <a:ea typeface="微软雅黑" panose="020B0503020204020204" pitchFamily="34" charset="-122"/>
                            </a:rPr>
                            <m:t>+</m:t>
                          </m:r>
                          <m:sSub>
                            <m:sSubPr>
                              <m:ctrlPr>
                                <a:rPr lang="zh-CN" altLang="en-US" sz="2800" i="1">
                                  <a:solidFill>
                                    <a:srgbClr val="09405E"/>
                                  </a:solidFill>
                                  <a:latin typeface="Cambria Math"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𝑜𝑢𝑡</m:t>
                              </m:r>
                            </m:sub>
                          </m:sSub>
                        </m:den>
                      </m:f>
                    </m:oMath>
                  </m:oMathPara>
                </a14:m>
                <a:endParaRPr lang="zh-CN"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712904" y="2511523"/>
                <a:ext cx="3578608" cy="97456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12904" y="3812041"/>
                <a:ext cx="3154133" cy="461665"/>
              </a:xfrm>
              <a:prstGeom prst="rect">
                <a:avLst/>
              </a:prstGeom>
            </p:spPr>
            <p:txBody>
              <a:bodyPr wrap="none">
                <a:spAutoFit/>
              </a:bodyPr>
              <a:lstStyle/>
              <a:p>
                <a14:m>
                  <m:oMath xmlns:m="http://schemas.openxmlformats.org/officeDocument/2006/math">
                    <m:sSub>
                      <m:sSubPr>
                        <m:ctrlPr>
                          <a:rPr lang="zh-CN" altLang="zh-CN" sz="2400" i="1">
                            <a:solidFill>
                              <a:srgbClr val="09405E"/>
                            </a:solidFill>
                            <a:latin typeface="Cambria Math" charset="0"/>
                            <a:ea typeface="微软雅黑" panose="020B0503020204020204" pitchFamily="34" charset="-122"/>
                          </a:rPr>
                        </m:ctrlPr>
                      </m:sSubPr>
                      <m:e>
                        <m:r>
                          <a:rPr lang="en-US" altLang="zh-CN" sz="2400">
                            <a:solidFill>
                              <a:srgbClr val="09405E"/>
                            </a:solidFill>
                            <a:latin typeface="Cambria Math" charset="0"/>
                            <a:ea typeface="微软雅黑" panose="020B0503020204020204" pitchFamily="34" charset="-122"/>
                          </a:rPr>
                          <m:t>𝑁</m:t>
                        </m:r>
                      </m:e>
                      <m:sub>
                        <m:r>
                          <a:rPr lang="en-US" altLang="zh-CN" sz="2400">
                            <a:solidFill>
                              <a:srgbClr val="09405E"/>
                            </a:solidFill>
                            <a:latin typeface="Cambria Math" charset="0"/>
                            <a:ea typeface="微软雅黑" panose="020B0503020204020204" pitchFamily="34" charset="-122"/>
                          </a:rPr>
                          <m:t>𝑖𝑛</m:t>
                        </m:r>
                      </m:sub>
                    </m:sSub>
                  </m:oMath>
                </a14:m>
                <a:r>
                  <a:rPr lang="zh-CN" altLang="en-US" sz="2400" dirty="0">
                    <a:solidFill>
                      <a:srgbClr val="09405E"/>
                    </a:solidFill>
                    <a:latin typeface="微软雅黑" panose="020B0503020204020204" pitchFamily="34" charset="-122"/>
                    <a:ea typeface="微软雅黑" panose="020B0503020204020204" pitchFamily="34" charset="-122"/>
                  </a:rPr>
                  <a:t>：</a:t>
                </a:r>
                <a:r>
                  <a:rPr lang="zh-CN" altLang="zh-CN" sz="2400" dirty="0">
                    <a:solidFill>
                      <a:srgbClr val="09405E"/>
                    </a:solidFill>
                    <a:latin typeface="微软雅黑" panose="020B0503020204020204" pitchFamily="34" charset="-122"/>
                    <a:ea typeface="微软雅黑" panose="020B0503020204020204" pitchFamily="34" charset="-122"/>
                  </a:rPr>
                  <a:t>该层输入的数目 </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712904" y="3812041"/>
                <a:ext cx="3154133" cy="461665"/>
              </a:xfrm>
              <a:prstGeom prst="rect">
                <a:avLst/>
              </a:prstGeom>
              <a:blipFill rotWithShape="0">
                <a:blip r:embed="rId4"/>
                <a:stretch>
                  <a:fillRect l="-387"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712904" y="4349022"/>
                <a:ext cx="3335850" cy="461665"/>
              </a:xfrm>
              <a:prstGeom prst="rect">
                <a:avLst/>
              </a:prstGeom>
            </p:spPr>
            <p:txBody>
              <a:bodyPr wrap="none">
                <a:spAutoFit/>
              </a:bodyPr>
              <a:lstStyle/>
              <a:p>
                <a14:m>
                  <m:oMath xmlns:m="http://schemas.openxmlformats.org/officeDocument/2006/math">
                    <m:sSub>
                      <m:sSubPr>
                        <m:ctrlPr>
                          <a:rPr lang="zh-CN" altLang="zh-CN" sz="2400" i="1">
                            <a:solidFill>
                              <a:srgbClr val="09405E"/>
                            </a:solidFill>
                            <a:latin typeface="Cambria Math" charset="0"/>
                            <a:ea typeface="微软雅黑" panose="020B0503020204020204" pitchFamily="34" charset="-122"/>
                          </a:rPr>
                        </m:ctrlPr>
                      </m:sSubPr>
                      <m:e>
                        <m:r>
                          <a:rPr lang="en-US" altLang="zh-CN" sz="2400">
                            <a:solidFill>
                              <a:srgbClr val="09405E"/>
                            </a:solidFill>
                            <a:latin typeface="Cambria Math" charset="0"/>
                            <a:ea typeface="微软雅黑" panose="020B0503020204020204" pitchFamily="34" charset="-122"/>
                          </a:rPr>
                          <m:t>𝑁</m:t>
                        </m:r>
                      </m:e>
                      <m:sub>
                        <m:r>
                          <a:rPr lang="en-US" altLang="zh-CN" sz="2400">
                            <a:solidFill>
                              <a:srgbClr val="09405E"/>
                            </a:solidFill>
                            <a:latin typeface="Cambria Math" charset="0"/>
                            <a:ea typeface="微软雅黑" panose="020B0503020204020204" pitchFamily="34" charset="-122"/>
                          </a:rPr>
                          <m:t>𝑜𝑢𝑡</m:t>
                        </m:r>
                      </m:sub>
                    </m:sSub>
                  </m:oMath>
                </a14:m>
                <a:r>
                  <a:rPr lang="zh-CN" altLang="en-US" sz="2400" dirty="0">
                    <a:solidFill>
                      <a:srgbClr val="09405E"/>
                    </a:solidFill>
                    <a:latin typeface="微软雅黑" panose="020B0503020204020204" pitchFamily="34" charset="-122"/>
                    <a:ea typeface="微软雅黑" panose="020B0503020204020204" pitchFamily="34" charset="-122"/>
                  </a:rPr>
                  <a:t>：</a:t>
                </a:r>
                <a:r>
                  <a:rPr lang="zh-CN" altLang="zh-CN" sz="2400" dirty="0">
                    <a:solidFill>
                      <a:srgbClr val="09405E"/>
                    </a:solidFill>
                    <a:latin typeface="微软雅黑" panose="020B0503020204020204" pitchFamily="34" charset="-122"/>
                    <a:ea typeface="微软雅黑" panose="020B0503020204020204" pitchFamily="34" charset="-122"/>
                  </a:rPr>
                  <a:t>该层输</a:t>
                </a:r>
                <a:r>
                  <a:rPr lang="zh-CN" altLang="en-US" sz="2400" dirty="0">
                    <a:solidFill>
                      <a:srgbClr val="09405E"/>
                    </a:solidFill>
                    <a:latin typeface="微软雅黑" panose="020B0503020204020204" pitchFamily="34" charset="-122"/>
                    <a:ea typeface="微软雅黑" panose="020B0503020204020204" pitchFamily="34" charset="-122"/>
                  </a:rPr>
                  <a:t>出</a:t>
                </a:r>
                <a:r>
                  <a:rPr lang="zh-CN" altLang="zh-CN" sz="2400" dirty="0">
                    <a:solidFill>
                      <a:srgbClr val="09405E"/>
                    </a:solidFill>
                    <a:latin typeface="微软雅黑" panose="020B0503020204020204" pitchFamily="34" charset="-122"/>
                    <a:ea typeface="微软雅黑" panose="020B0503020204020204" pitchFamily="34" charset="-122"/>
                  </a:rPr>
                  <a:t>的数目 </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712904" y="4349022"/>
                <a:ext cx="3335850" cy="461665"/>
              </a:xfrm>
              <a:prstGeom prst="rect">
                <a:avLst/>
              </a:prstGeom>
              <a:blipFill rotWithShape="0">
                <a:blip r:embed="rId5"/>
                <a:stretch>
                  <a:fillRect l="-366" t="-10526" b="-28947"/>
                </a:stretch>
              </a:blipFill>
            </p:spPr>
            <p:txBody>
              <a:bodyPr/>
              <a:lstStyle/>
              <a:p>
                <a:r>
                  <a:rPr lang="zh-CN" altLang="en-US">
                    <a:noFill/>
                  </a:rPr>
                  <a:t> </a:t>
                </a:r>
              </a:p>
            </p:txBody>
          </p:sp>
        </mc:Fallback>
      </mc:AlternateContent>
      <p:pic>
        <p:nvPicPr>
          <p:cNvPr id="7" name="Picture"/>
          <p:cNvPicPr/>
          <p:nvPr/>
        </p:nvPicPr>
        <p:blipFill>
          <a:blip r:embed="rId6"/>
          <a:stretch>
            <a:fillRect/>
          </a:stretch>
        </p:blipFill>
        <p:spPr bwMode="auto">
          <a:xfrm>
            <a:off x="7077456" y="2176272"/>
            <a:ext cx="4480560" cy="3849712"/>
          </a:xfrm>
          <a:prstGeom prst="rect">
            <a:avLst/>
          </a:prstGeom>
          <a:noFill/>
          <a:ln w="9525">
            <a:noFill/>
            <a:headEnd/>
            <a:tailEnd/>
          </a:ln>
        </p:spPr>
      </p:pic>
      <p:sp>
        <p:nvSpPr>
          <p:cNvPr id="8" name="矩形 7"/>
          <p:cNvSpPr/>
          <p:nvPr/>
        </p:nvSpPr>
        <p:spPr>
          <a:xfrm>
            <a:off x="7363594" y="6016928"/>
            <a:ext cx="4631117" cy="707886"/>
          </a:xfrm>
          <a:prstGeom prst="rect">
            <a:avLst/>
          </a:prstGeom>
        </p:spPr>
        <p:txBody>
          <a:bodyPr wrap="square">
            <a:spAutoFit/>
          </a:bodyPr>
          <a:lstStyle/>
          <a:p>
            <a:r>
              <a:rPr lang="zh-CN" altLang="en-US" sz="2000" dirty="0">
                <a:solidFill>
                  <a:srgbClr val="09405E"/>
                </a:solidFill>
                <a:latin typeface="微软雅黑" panose="020B0503020204020204" pitchFamily="34" charset="-122"/>
                <a:ea typeface="微软雅黑" panose="020B0503020204020204" pitchFamily="34" charset="-122"/>
              </a:rPr>
              <a:t>对</a:t>
            </a:r>
            <a:r>
              <a:rPr lang="zh-CN" altLang="zh-CN" sz="2000" dirty="0">
                <a:solidFill>
                  <a:srgbClr val="09405E"/>
                </a:solidFill>
                <a:latin typeface="微软雅黑" panose="020B0503020204020204" pitchFamily="34" charset="-122"/>
                <a:ea typeface="微软雅黑" panose="020B0503020204020204" pitchFamily="34" charset="-122"/>
              </a:rPr>
              <a:t>激活函数</a:t>
            </a:r>
            <a:r>
              <a:rPr lang="en-US" altLang="zh-CN" sz="2000" dirty="0">
                <a:solidFill>
                  <a:srgbClr val="09405E"/>
                </a:solidFill>
                <a:latin typeface="微软雅黑" panose="020B0503020204020204" pitchFamily="34" charset="-122"/>
                <a:ea typeface="微软雅黑" panose="020B0503020204020204" pitchFamily="34" charset="-122"/>
              </a:rPr>
              <a:t>sigmoid</a:t>
            </a:r>
            <a:r>
              <a:rPr lang="zh-CN" altLang="zh-CN" sz="2000" dirty="0">
                <a:solidFill>
                  <a:srgbClr val="09405E"/>
                </a:solidFill>
                <a:latin typeface="微软雅黑" panose="020B0503020204020204" pitchFamily="34" charset="-122"/>
                <a:ea typeface="微软雅黑" panose="020B0503020204020204" pitchFamily="34" charset="-122"/>
              </a:rPr>
              <a:t>或</a:t>
            </a:r>
            <a:r>
              <a:rPr lang="en-US" altLang="zh-CN" sz="2000" dirty="0" err="1">
                <a:solidFill>
                  <a:srgbClr val="09405E"/>
                </a:solidFill>
                <a:latin typeface="微软雅黑" panose="020B0503020204020204" pitchFamily="34" charset="-122"/>
                <a:ea typeface="微软雅黑" panose="020B0503020204020204" pitchFamily="34" charset="-122"/>
              </a:rPr>
              <a:t>tanh</a:t>
            </a:r>
            <a:r>
              <a:rPr lang="zh-CN" altLang="zh-CN" sz="2000" dirty="0">
                <a:solidFill>
                  <a:srgbClr val="09405E"/>
                </a:solidFill>
                <a:latin typeface="微软雅黑" panose="020B0503020204020204" pitchFamily="34" charset="-122"/>
                <a:ea typeface="微软雅黑" panose="020B0503020204020204" pitchFamily="34" charset="-122"/>
              </a:rPr>
              <a:t> </a:t>
            </a:r>
            <a:r>
              <a:rPr lang="zh-CN" altLang="en-US" sz="2000" dirty="0">
                <a:solidFill>
                  <a:srgbClr val="09405E"/>
                </a:solidFill>
                <a:latin typeface="微软雅黑" panose="020B0503020204020204" pitchFamily="34" charset="-122"/>
                <a:ea typeface="微软雅黑" panose="020B0503020204020204" pitchFamily="34" charset="-122"/>
              </a:rPr>
              <a:t>，</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后续层的输出依然保持较好的高斯分布 </a:t>
            </a:r>
            <a:endParaRPr lang="zh-CN" altLang="en-US" sz="2000" dirty="0">
              <a:solidFill>
                <a:srgbClr val="09405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矩形 8"/>
              <p:cNvSpPr/>
              <p:nvPr/>
            </p:nvSpPr>
            <p:spPr>
              <a:xfrm>
                <a:off x="193542" y="5150467"/>
                <a:ext cx="6733357" cy="1631216"/>
              </a:xfrm>
              <a:prstGeom prst="rect">
                <a:avLst/>
              </a:prstGeom>
            </p:spPr>
            <p:txBody>
              <a:bodyPr wrap="square">
                <a:spAutoFit/>
              </a:bodyPr>
              <a:lstStyle/>
              <a:p>
                <a:r>
                  <a:rPr lang="zh-CN" altLang="zh-CN" sz="2000" dirty="0" smtClean="0">
                    <a:solidFill>
                      <a:srgbClr val="09405E"/>
                    </a:solidFill>
                    <a:latin typeface="微软雅黑" panose="020B0503020204020204" pitchFamily="34" charset="-122"/>
                    <a:ea typeface="微软雅黑" panose="020B0503020204020204" pitchFamily="34" charset="-122"/>
                  </a:rPr>
                  <a:t>激活函数取</a:t>
                </a:r>
                <a:r>
                  <a:rPr lang="en-US" altLang="zh-CN" sz="2000" dirty="0">
                    <a:solidFill>
                      <a:srgbClr val="09405E"/>
                    </a:solidFill>
                    <a:latin typeface="微软雅黑" panose="020B0503020204020204" pitchFamily="34" charset="-122"/>
                    <a:ea typeface="微软雅黑" panose="020B0503020204020204" pitchFamily="34" charset="-122"/>
                  </a:rPr>
                  <a:t>sigmoid</a:t>
                </a:r>
                <a:r>
                  <a:rPr lang="zh-CN" altLang="zh-CN" sz="2000" dirty="0">
                    <a:solidFill>
                      <a:srgbClr val="09405E"/>
                    </a:solidFill>
                    <a:latin typeface="微软雅黑" panose="020B0503020204020204" pitchFamily="34" charset="-122"/>
                    <a:ea typeface="微软雅黑" panose="020B0503020204020204" pitchFamily="34" charset="-122"/>
                  </a:rPr>
                  <a:t>或</a:t>
                </a:r>
                <a:r>
                  <a:rPr lang="en-US" altLang="zh-CN" sz="2000" dirty="0" err="1" smtClean="0">
                    <a:solidFill>
                      <a:srgbClr val="09405E"/>
                    </a:solidFill>
                    <a:latin typeface="微软雅黑" panose="020B0503020204020204" pitchFamily="34" charset="-122"/>
                    <a:ea typeface="微软雅黑" panose="020B0503020204020204" pitchFamily="34" charset="-122"/>
                  </a:rPr>
                  <a:t>tanh</a:t>
                </a:r>
                <a:r>
                  <a:rPr lang="zh-CN" altLang="en-US" sz="2000" dirty="0" smtClean="0">
                    <a:solidFill>
                      <a:srgbClr val="09405E"/>
                    </a:solidFill>
                    <a:latin typeface="微软雅黑" panose="020B0503020204020204" pitchFamily="34" charset="-122"/>
                    <a:ea typeface="微软雅黑" panose="020B0503020204020204" pitchFamily="34" charset="-122"/>
                  </a:rPr>
                  <a:t>，且</a:t>
                </a:r>
                <a14:m>
                  <m:oMath xmlns:m="http://schemas.openxmlformats.org/officeDocument/2006/math">
                    <m:r>
                      <a:rPr lang="en-US" altLang="zh-CN" sz="2000" b="1" i="1" dirty="0" smtClean="0">
                        <a:solidFill>
                          <a:srgbClr val="09405E"/>
                        </a:solidFill>
                        <a:latin typeface="Cambria Math" charset="0"/>
                        <a:ea typeface="微软雅黑" panose="020B0503020204020204" pitchFamily="34" charset="-122"/>
                      </a:rPr>
                      <m:t>𝒙</m:t>
                    </m:r>
                    <m:r>
                      <a:rPr lang="en-US" altLang="zh-CN" sz="2000" b="1" dirty="0">
                        <a:solidFill>
                          <a:srgbClr val="09405E"/>
                        </a:solidFill>
                        <a:latin typeface="Cambria Math" charset="0"/>
                        <a:ea typeface="微软雅黑" panose="020B0503020204020204" pitchFamily="34" charset="-122"/>
                      </a:rPr>
                      <m:t>,</m:t>
                    </m:r>
                    <m:r>
                      <a:rPr lang="en-US" altLang="zh-CN" sz="2000" b="1" i="1" dirty="0" smtClean="0">
                        <a:solidFill>
                          <a:srgbClr val="09405E"/>
                        </a:solidFill>
                        <a:latin typeface="Cambria Math" charset="0"/>
                        <a:ea typeface="微软雅黑" panose="020B0503020204020204" pitchFamily="34" charset="-122"/>
                      </a:rPr>
                      <m:t>𝑾</m:t>
                    </m:r>
                  </m:oMath>
                </a14:m>
                <a:r>
                  <a:rPr lang="zh-CN" altLang="zh-CN" sz="2000" dirty="0">
                    <a:solidFill>
                      <a:srgbClr val="09405E"/>
                    </a:solidFill>
                    <a:latin typeface="微软雅黑" panose="020B0503020204020204" pitchFamily="34" charset="-122"/>
                    <a:ea typeface="微软雅黑" panose="020B0503020204020204" pitchFamily="34" charset="-122"/>
                  </a:rPr>
                  <a:t>很小时，他们的乘积之和也较小，</a:t>
                </a:r>
                <a:r>
                  <a:rPr lang="en-US" altLang="zh-CN" sz="2000" dirty="0">
                    <a:solidFill>
                      <a:srgbClr val="09405E"/>
                    </a:solidFill>
                    <a:latin typeface="微软雅黑" panose="020B0503020204020204" pitchFamily="34" charset="-122"/>
                    <a:ea typeface="微软雅黑" panose="020B0503020204020204" pitchFamily="34" charset="-122"/>
                  </a:rPr>
                  <a:t>sigmoid</a:t>
                </a:r>
                <a:r>
                  <a:rPr lang="zh-CN" altLang="zh-CN" sz="2000" dirty="0">
                    <a:solidFill>
                      <a:srgbClr val="09405E"/>
                    </a:solidFill>
                    <a:latin typeface="微软雅黑" panose="020B0503020204020204" pitchFamily="34" charset="-122"/>
                    <a:ea typeface="微软雅黑" panose="020B0503020204020204" pitchFamily="34" charset="-122"/>
                  </a:rPr>
                  <a:t>和</a:t>
                </a:r>
                <a:r>
                  <a:rPr lang="en-US" altLang="zh-CN" sz="2000" dirty="0" err="1">
                    <a:solidFill>
                      <a:srgbClr val="09405E"/>
                    </a:solidFill>
                    <a:latin typeface="微软雅黑" panose="020B0503020204020204" pitchFamily="34" charset="-122"/>
                    <a:ea typeface="微软雅黑" panose="020B0503020204020204" pitchFamily="34" charset="-122"/>
                  </a:rPr>
                  <a:t>tanh</a:t>
                </a:r>
                <a:r>
                  <a:rPr lang="zh-CN" altLang="zh-CN" sz="2000" dirty="0">
                    <a:solidFill>
                      <a:srgbClr val="09405E"/>
                    </a:solidFill>
                    <a:latin typeface="微软雅黑" panose="020B0503020204020204" pitchFamily="34" charset="-122"/>
                    <a:ea typeface="微软雅黑" panose="020B0503020204020204" pitchFamily="34" charset="-122"/>
                  </a:rPr>
                  <a:t>在</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附件的表现与线性相似，梯度接近</a:t>
                </a:r>
                <a:r>
                  <a:rPr lang="en-US" altLang="zh-CN" sz="2000" dirty="0">
                    <a:solidFill>
                      <a:srgbClr val="09405E"/>
                    </a:solidFill>
                    <a:latin typeface="微软雅黑" panose="020B0503020204020204" pitchFamily="34" charset="-122"/>
                    <a:ea typeface="微软雅黑" panose="020B0503020204020204" pitchFamily="34" charset="-122"/>
                  </a:rPr>
                  <a:t> 1</a:t>
                </a:r>
                <a:r>
                  <a:rPr lang="zh-CN" altLang="zh-CN" sz="2000" dirty="0">
                    <a:solidFill>
                      <a:srgbClr val="09405E"/>
                    </a:solidFill>
                    <a:latin typeface="微软雅黑" panose="020B0503020204020204" pitchFamily="34" charset="-122"/>
                    <a:ea typeface="微软雅黑" panose="020B0503020204020204" pitchFamily="34" charset="-122"/>
                  </a:rPr>
                  <a:t> </a:t>
                </a:r>
                <a:endParaRPr lang="en-US" altLang="zh-CN" sz="2000" dirty="0" smtClean="0">
                  <a:solidFill>
                    <a:srgbClr val="09405E"/>
                  </a:solidFill>
                  <a:latin typeface="微软雅黑" panose="020B0503020204020204" pitchFamily="34" charset="-122"/>
                  <a:ea typeface="微软雅黑" panose="020B0503020204020204" pitchFamily="34" charset="-122"/>
                </a:endParaRPr>
              </a:p>
              <a:p>
                <a:r>
                  <a:rPr lang="en-US" altLang="zh-CN" sz="2000" dirty="0">
                    <a:solidFill>
                      <a:srgbClr val="09405E"/>
                    </a:solidFill>
                    <a:latin typeface="微软雅黑" panose="020B0503020204020204" pitchFamily="34" charset="-122"/>
                    <a:ea typeface="微软雅黑" panose="020B0503020204020204" pitchFamily="34" charset="-122"/>
                  </a:rPr>
                  <a:t>Xavier </a:t>
                </a:r>
                <a:r>
                  <a:rPr lang="zh-CN" altLang="zh-CN" sz="2000" dirty="0">
                    <a:solidFill>
                      <a:srgbClr val="09405E"/>
                    </a:solidFill>
                    <a:latin typeface="微软雅黑" panose="020B0503020204020204" pitchFamily="34" charset="-122"/>
                    <a:ea typeface="微软雅黑" panose="020B0503020204020204" pitchFamily="34" charset="-122"/>
                  </a:rPr>
                  <a:t>初始</a:t>
                </a:r>
                <a:r>
                  <a:rPr lang="zh-CN" altLang="zh-CN" sz="2000" dirty="0" smtClean="0">
                    <a:solidFill>
                      <a:srgbClr val="09405E"/>
                    </a:solidFill>
                    <a:latin typeface="微软雅黑" panose="020B0503020204020204" pitchFamily="34" charset="-122"/>
                    <a:ea typeface="微软雅黑" panose="020B0503020204020204" pitchFamily="34" charset="-122"/>
                  </a:rPr>
                  <a:t>化</a:t>
                </a:r>
                <a:r>
                  <a:rPr lang="en-US" altLang="zh-CN" sz="2000" dirty="0" err="1" smtClean="0">
                    <a:solidFill>
                      <a:srgbClr val="09405E"/>
                    </a:solidFill>
                    <a:latin typeface="微软雅黑" panose="020B0503020204020204" pitchFamily="34" charset="-122"/>
                    <a:ea typeface="微软雅黑" panose="020B0503020204020204" pitchFamily="34" charset="-122"/>
                  </a:rPr>
                  <a:t>ReLU</a:t>
                </a:r>
                <a:r>
                  <a:rPr lang="en-US" altLang="zh-CN" sz="2000" dirty="0" smtClean="0">
                    <a:solidFill>
                      <a:srgbClr val="09405E"/>
                    </a:solidFill>
                    <a:latin typeface="微软雅黑" panose="020B0503020204020204" pitchFamily="34" charset="-122"/>
                    <a:ea typeface="微软雅黑" panose="020B0503020204020204" pitchFamily="34" charset="-122"/>
                  </a:rPr>
                  <a:t> </a:t>
                </a:r>
                <a:r>
                  <a:rPr lang="zh-CN" altLang="zh-CN" sz="2000" dirty="0">
                    <a:solidFill>
                      <a:srgbClr val="09405E"/>
                    </a:solidFill>
                    <a:latin typeface="微软雅黑" panose="020B0503020204020204" pitchFamily="34" charset="-122"/>
                    <a:ea typeface="微软雅黑" panose="020B0503020204020204" pitchFamily="34" charset="-122"/>
                  </a:rPr>
                  <a:t>激活</a:t>
                </a:r>
                <a:r>
                  <a:rPr lang="zh-CN" altLang="zh-CN" sz="2000" dirty="0" smtClean="0">
                    <a:solidFill>
                      <a:srgbClr val="09405E"/>
                    </a:solidFill>
                    <a:latin typeface="微软雅黑" panose="020B0503020204020204" pitchFamily="34" charset="-122"/>
                    <a:ea typeface="微软雅黑" panose="020B0503020204020204" pitchFamily="34" charset="-122"/>
                  </a:rPr>
                  <a:t>函数无能能力</a:t>
                </a:r>
                <a:r>
                  <a:rPr lang="zh-CN" altLang="en-US" sz="2000" dirty="0" smtClean="0">
                    <a:solidFill>
                      <a:srgbClr val="09405E"/>
                    </a:solidFill>
                    <a:latin typeface="微软雅黑" panose="020B0503020204020204" pitchFamily="34" charset="-122"/>
                    <a:ea typeface="微软雅黑" panose="020B0503020204020204" pitchFamily="34" charset="-122"/>
                  </a:rPr>
                  <a:t>，</a:t>
                </a:r>
                <a:r>
                  <a:rPr lang="zh-CN" altLang="zh-CN" sz="2000" dirty="0" smtClean="0">
                    <a:solidFill>
                      <a:srgbClr val="09405E"/>
                    </a:solidFill>
                    <a:latin typeface="微软雅黑" panose="020B0503020204020204" pitchFamily="34" charset="-122"/>
                    <a:ea typeface="微软雅黑" panose="020B0503020204020204" pitchFamily="34" charset="-122"/>
                  </a:rPr>
                  <a:t>因为</a:t>
                </a:r>
                <a:r>
                  <a:rPr lang="zh-CN" altLang="zh-CN" sz="2000" dirty="0">
                    <a:solidFill>
                      <a:srgbClr val="09405E"/>
                    </a:solidFill>
                    <a:latin typeface="微软雅黑" panose="020B0503020204020204" pitchFamily="34" charset="-122"/>
                    <a:ea typeface="微软雅黑" panose="020B0503020204020204" pitchFamily="34" charset="-122"/>
                  </a:rPr>
                  <a:t>当输入小于</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时，</a:t>
                </a:r>
                <a:r>
                  <a:rPr lang="en-US" altLang="zh-CN" sz="2000" dirty="0" err="1">
                    <a:solidFill>
                      <a:srgbClr val="09405E"/>
                    </a:solidFill>
                    <a:latin typeface="微软雅黑" panose="020B0503020204020204" pitchFamily="34" charset="-122"/>
                    <a:ea typeface="微软雅黑" panose="020B0503020204020204" pitchFamily="34" charset="-122"/>
                  </a:rPr>
                  <a:t>ReLU</a:t>
                </a:r>
                <a:r>
                  <a:rPr lang="zh-CN" altLang="zh-CN" sz="2000" dirty="0">
                    <a:solidFill>
                      <a:srgbClr val="09405E"/>
                    </a:solidFill>
                    <a:latin typeface="微软雅黑" panose="020B0503020204020204" pitchFamily="34" charset="-122"/>
                    <a:ea typeface="微软雅黑" panose="020B0503020204020204" pitchFamily="34" charset="-122"/>
                  </a:rPr>
                  <a:t>激活函数输出为</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，不</a:t>
                </a:r>
                <a:r>
                  <a:rPr lang="zh-CN" altLang="zh-CN" sz="2000" dirty="0" smtClean="0">
                    <a:solidFill>
                      <a:srgbClr val="09405E"/>
                    </a:solidFill>
                    <a:latin typeface="微软雅黑" panose="020B0503020204020204" pitchFamily="34" charset="-122"/>
                    <a:ea typeface="微软雅黑" panose="020B0503020204020204" pitchFamily="34" charset="-122"/>
                  </a:rPr>
                  <a:t>满足线性假设</a:t>
                </a:r>
                <a:r>
                  <a:rPr lang="zh-CN" altLang="zh-CN" sz="2000" dirty="0">
                    <a:solidFill>
                      <a:srgbClr val="09405E"/>
                    </a:solidFill>
                    <a:latin typeface="微软雅黑" panose="020B0503020204020204" pitchFamily="34" charset="-122"/>
                    <a:ea typeface="微软雅黑" panose="020B0503020204020204" pitchFamily="34" charset="-122"/>
                  </a:rPr>
                  <a:t>。</a:t>
                </a:r>
                <a:endParaRPr lang="zh-CN" altLang="en-US" sz="20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193542" y="5150467"/>
                <a:ext cx="6733357" cy="1631216"/>
              </a:xfrm>
              <a:prstGeom prst="rect">
                <a:avLst/>
              </a:prstGeom>
              <a:blipFill rotWithShape="0">
                <a:blip r:embed="rId7"/>
                <a:stretch>
                  <a:fillRect l="-996" t="-2247" r="-543" b="-59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0635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t>
            </a:r>
            <a:r>
              <a:rPr lang="zh-CN" altLang="zh-CN" dirty="0"/>
              <a:t>初始化</a:t>
            </a:r>
            <a:endParaRPr kumimoji="1" lang="zh-CN" altLang="en-US" dirty="0"/>
          </a:p>
        </p:txBody>
      </p:sp>
      <p:sp>
        <p:nvSpPr>
          <p:cNvPr id="3" name="内容占位符 2"/>
          <p:cNvSpPr>
            <a:spLocks noGrp="1"/>
          </p:cNvSpPr>
          <p:nvPr>
            <p:ph sz="quarter" idx="10"/>
          </p:nvPr>
        </p:nvSpPr>
        <p:spPr>
          <a:xfrm>
            <a:off x="630237" y="1147763"/>
            <a:ext cx="11165523" cy="5237271"/>
          </a:xfrm>
        </p:spPr>
        <p:txBody>
          <a:bodyPr/>
          <a:lstStyle/>
          <a:p>
            <a:r>
              <a:rPr lang="zh-CN" altLang="zh-CN" dirty="0"/>
              <a:t>在</a:t>
            </a:r>
            <a:r>
              <a:rPr lang="en-US" altLang="zh-CN" dirty="0"/>
              <a:t>ReLU</a:t>
            </a:r>
            <a:r>
              <a:rPr lang="zh-CN" altLang="zh-CN" dirty="0"/>
              <a:t>网络中，假定每一层有一半的神经元被激活（输入大于</a:t>
            </a:r>
            <a:r>
              <a:rPr lang="en-US" altLang="zh-CN" dirty="0"/>
              <a:t>0</a:t>
            </a:r>
            <a:r>
              <a:rPr lang="zh-CN" altLang="zh-CN" dirty="0"/>
              <a:t>），另一半为</a:t>
            </a:r>
            <a:r>
              <a:rPr lang="en-US" altLang="zh-CN" dirty="0"/>
              <a:t>0</a:t>
            </a:r>
            <a:r>
              <a:rPr lang="zh-CN" altLang="zh-CN" dirty="0"/>
              <a:t>，所以，要保持方差不变，只需要在</a:t>
            </a:r>
            <a:r>
              <a:rPr lang="en-US" altLang="zh-CN" dirty="0"/>
              <a:t>Xavier</a:t>
            </a:r>
            <a:r>
              <a:rPr lang="zh-CN" altLang="zh-CN" dirty="0"/>
              <a:t>初始化的基础上再除以</a:t>
            </a:r>
            <a:r>
              <a:rPr lang="en-US" altLang="zh-CN" dirty="0" smtClean="0"/>
              <a:t>2:</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529383" y="2793375"/>
                <a:ext cx="3580019" cy="973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2800" i="0">
                          <a:solidFill>
                            <a:srgbClr val="09405E"/>
                          </a:solidFill>
                          <a:latin typeface="Cambria Math" charset="0"/>
                          <a:ea typeface="微软雅黑" panose="020B0503020204020204" pitchFamily="34" charset="-122"/>
                        </a:rPr>
                        <m:t>Var</m:t>
                      </m:r>
                      <m:d>
                        <m:dPr>
                          <m:begChr m:val="["/>
                          <m:endChr m:val="]"/>
                          <m:ctrlPr>
                            <a:rPr lang="zh-CN" altLang="en-US" sz="2800" i="1">
                              <a:solidFill>
                                <a:srgbClr val="09405E"/>
                              </a:solidFill>
                              <a:latin typeface="Cambria Math"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𝑊</m:t>
                          </m:r>
                        </m:e>
                      </m:d>
                      <m:r>
                        <a:rPr lang="zh-CN" altLang="en-US" sz="2800">
                          <a:solidFill>
                            <a:srgbClr val="09405E"/>
                          </a:solidFill>
                          <a:latin typeface="Cambria Math" charset="0"/>
                          <a:ea typeface="微软雅黑" panose="020B0503020204020204" pitchFamily="34" charset="-122"/>
                        </a:rPr>
                        <m:t>=</m:t>
                      </m:r>
                      <m:f>
                        <m:fPr>
                          <m:ctrlPr>
                            <a:rPr lang="zh-CN" altLang="en-US" sz="2800" i="1">
                              <a:solidFill>
                                <a:srgbClr val="09405E"/>
                              </a:solidFill>
                              <a:latin typeface="Cambria Math" charset="0"/>
                              <a:ea typeface="微软雅黑" panose="020B0503020204020204" pitchFamily="34" charset="-122"/>
                            </a:rPr>
                          </m:ctrlPr>
                        </m:fPr>
                        <m:num>
                          <m:r>
                            <a:rPr lang="zh-CN" altLang="en-US" sz="2800">
                              <a:solidFill>
                                <a:srgbClr val="09405E"/>
                              </a:solidFill>
                              <a:latin typeface="Cambria Math" charset="0"/>
                              <a:ea typeface="微软雅黑" panose="020B0503020204020204" pitchFamily="34" charset="-122"/>
                            </a:rPr>
                            <m:t>4</m:t>
                          </m:r>
                        </m:num>
                        <m:den>
                          <m:sSub>
                            <m:sSubPr>
                              <m:ctrlPr>
                                <a:rPr lang="zh-CN" altLang="en-US" sz="2800" i="1">
                                  <a:solidFill>
                                    <a:srgbClr val="09405E"/>
                                  </a:solidFill>
                                  <a:latin typeface="Cambria Math"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𝑖𝑛</m:t>
                              </m:r>
                            </m:sub>
                          </m:sSub>
                          <m:r>
                            <a:rPr lang="zh-CN" altLang="en-US" sz="2800">
                              <a:solidFill>
                                <a:srgbClr val="09405E"/>
                              </a:solidFill>
                              <a:latin typeface="Cambria Math" charset="0"/>
                              <a:ea typeface="微软雅黑" panose="020B0503020204020204" pitchFamily="34" charset="-122"/>
                            </a:rPr>
                            <m:t>+</m:t>
                          </m:r>
                          <m:sSub>
                            <m:sSubPr>
                              <m:ctrlPr>
                                <a:rPr lang="zh-CN" altLang="en-US" sz="2800" i="1">
                                  <a:solidFill>
                                    <a:srgbClr val="09405E"/>
                                  </a:solidFill>
                                  <a:latin typeface="Cambria Math"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𝑜𝑢𝑡</m:t>
                              </m:r>
                            </m:sub>
                          </m:sSub>
                        </m:den>
                      </m:f>
                    </m:oMath>
                  </m:oMathPara>
                </a14:m>
                <a:endParaRPr lang="zh-CN"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529383" y="2793375"/>
                <a:ext cx="3580019" cy="973023"/>
              </a:xfrm>
              <a:prstGeom prst="rect">
                <a:avLst/>
              </a:prstGeom>
              <a:blipFill rotWithShape="0">
                <a:blip r:embed="rId3"/>
                <a:stretch>
                  <a:fillRect/>
                </a:stretch>
              </a:blipFill>
            </p:spPr>
            <p:txBody>
              <a:bodyPr/>
              <a:lstStyle/>
              <a:p>
                <a:r>
                  <a:rPr lang="zh-CN" altLang="en-US">
                    <a:noFill/>
                  </a:rPr>
                  <a:t> </a:t>
                </a:r>
              </a:p>
            </p:txBody>
          </p:sp>
        </mc:Fallback>
      </mc:AlternateContent>
      <p:pic>
        <p:nvPicPr>
          <p:cNvPr id="5" name="Picture"/>
          <p:cNvPicPr/>
          <p:nvPr/>
        </p:nvPicPr>
        <p:blipFill>
          <a:blip r:embed="rId4"/>
          <a:stretch>
            <a:fillRect/>
          </a:stretch>
        </p:blipFill>
        <p:spPr bwMode="auto">
          <a:xfrm>
            <a:off x="6212998" y="2357650"/>
            <a:ext cx="5436458" cy="4027384"/>
          </a:xfrm>
          <a:prstGeom prst="rect">
            <a:avLst/>
          </a:prstGeom>
          <a:noFill/>
          <a:ln w="9525">
            <a:noFill/>
            <a:headEnd/>
            <a:tailEnd/>
          </a:ln>
        </p:spPr>
      </p:pic>
    </p:spTree>
    <p:extLst>
      <p:ext uri="{BB962C8B-B14F-4D97-AF65-F5344CB8AC3E}">
        <p14:creationId xmlns:p14="http://schemas.microsoft.com/office/powerpoint/2010/main" val="19225812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4" name="标题 1"/>
          <p:cNvSpPr>
            <a:spLocks noGrp="1"/>
          </p:cNvSpPr>
          <p:nvPr>
            <p:ph type="title"/>
          </p:nvPr>
        </p:nvSpPr>
        <p:spPr/>
        <p:txBody>
          <a:bodyPr/>
          <a:lstStyle/>
          <a:p>
            <a:r>
              <a:rPr lang="en-US" altLang="zh-CN" dirty="0" smtClean="0"/>
              <a:t>Batch Normalization</a:t>
            </a:r>
            <a:r>
              <a:rPr lang="en-US" altLang="zh-CN" dirty="0"/>
              <a:t> </a:t>
            </a:r>
            <a:r>
              <a:rPr lang="en-US" altLang="zh-CN" dirty="0" smtClean="0"/>
              <a:t>(BN)</a:t>
            </a:r>
            <a:endParaRPr kumimoji="1" lang="zh-CN" altLang="en-US" dirty="0"/>
          </a:p>
        </p:txBody>
      </p:sp>
      <p:sp>
        <p:nvSpPr>
          <p:cNvPr id="5" name="副標題 2">
            <a:extLst>
              <a:ext uri="{FF2B5EF4-FFF2-40B4-BE49-F238E27FC236}">
                <a16:creationId xmlns:a16="http://schemas.microsoft.com/office/drawing/2014/main" xmlns="" id="{ABB24F70-7B78-46E9-B9E9-641EACC99505}"/>
              </a:ext>
            </a:extLst>
          </p:cNvPr>
          <p:cNvSpPr txBox="1">
            <a:spLocks/>
          </p:cNvSpPr>
          <p:nvPr/>
        </p:nvSpPr>
        <p:spPr>
          <a:xfrm>
            <a:off x="1828799" y="3886200"/>
            <a:ext cx="9726939" cy="175260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r>
              <a:rPr lang="zh-CN" altLang="zh-CN" kern="1200" smtClean="0">
                <a:solidFill>
                  <a:srgbClr val="09405E"/>
                </a:solidFill>
                <a:latin typeface="微软雅黑" panose="020B0503020204020204" pitchFamily="34" charset="-122"/>
                <a:ea typeface="微软雅黑" panose="020B0503020204020204" pitchFamily="34" charset="-122"/>
              </a:rPr>
              <a:t>输入输出方差相等的方式：将输出值强行做一次高斯归一化和线性变换</a:t>
            </a:r>
            <a:endParaRPr lang="zh-TW" altLang="en-US" kern="1200" dirty="0">
              <a:solidFill>
                <a:srgbClr val="09405E"/>
              </a:solidFill>
              <a:latin typeface="微软雅黑" panose="020B0503020204020204" pitchFamily="34" charset="-122"/>
              <a:ea typeface="微软雅黑" panose="020B0503020204020204" pitchFamily="34" charset="-122"/>
            </a:endParaRPr>
          </a:p>
        </p:txBody>
      </p:sp>
      <p:sp>
        <p:nvSpPr>
          <p:cNvPr id="6" name="矩形 5"/>
          <p:cNvSpPr/>
          <p:nvPr/>
        </p:nvSpPr>
        <p:spPr>
          <a:xfrm>
            <a:off x="457200" y="6211669"/>
            <a:ext cx="11277600" cy="646331"/>
          </a:xfrm>
          <a:prstGeom prst="rect">
            <a:avLst/>
          </a:prstGeom>
        </p:spPr>
        <p:txBody>
          <a:bodyPr wrap="square">
            <a:spAutoFit/>
          </a:bodyPr>
          <a:lstStyle/>
          <a:p>
            <a:r>
              <a:rPr lang="en-US" altLang="zh-CN" dirty="0" err="1">
                <a:latin typeface="Tahoma" charset="0"/>
              </a:rPr>
              <a:t>Ioffe</a:t>
            </a:r>
            <a:r>
              <a:rPr lang="en-US" altLang="zh-CN" dirty="0">
                <a:latin typeface="Tahoma" charset="0"/>
              </a:rPr>
              <a:t> S, </a:t>
            </a:r>
            <a:r>
              <a:rPr lang="en-US" altLang="zh-CN" dirty="0" err="1">
                <a:latin typeface="Tahoma" charset="0"/>
              </a:rPr>
              <a:t>Szegedy</a:t>
            </a:r>
            <a:r>
              <a:rPr lang="en-US" altLang="zh-CN" dirty="0">
                <a:latin typeface="Tahoma" charset="0"/>
              </a:rPr>
              <a:t> C. </a:t>
            </a:r>
            <a:r>
              <a:rPr lang="en-US" altLang="zh-CN" dirty="0">
                <a:solidFill>
                  <a:srgbClr val="6D2D9E"/>
                </a:solidFill>
                <a:latin typeface="Tahoma" charset="0"/>
              </a:rPr>
              <a:t>Batch normalization: Accelerating deep network training by reducing internal covariate shift</a:t>
            </a:r>
            <a:r>
              <a:rPr lang="en-US" altLang="zh-CN" dirty="0">
                <a:latin typeface="Tahoma" charset="0"/>
              </a:rPr>
              <a:t>[J]. </a:t>
            </a:r>
            <a:r>
              <a:rPr lang="en-US" altLang="zh-CN" dirty="0" err="1">
                <a:latin typeface="Tahoma" charset="0"/>
              </a:rPr>
              <a:t>arXiv</a:t>
            </a:r>
            <a:r>
              <a:rPr lang="en-US" altLang="zh-CN" dirty="0">
                <a:latin typeface="Tahoma" charset="0"/>
              </a:rPr>
              <a:t> preprint arXiv:1502.03167, 2015. </a:t>
            </a:r>
            <a:endParaRPr lang="en-US" altLang="zh-CN" dirty="0"/>
          </a:p>
        </p:txBody>
      </p:sp>
    </p:spTree>
    <p:extLst>
      <p:ext uri="{BB962C8B-B14F-4D97-AF65-F5344CB8AC3E}">
        <p14:creationId xmlns:p14="http://schemas.microsoft.com/office/powerpoint/2010/main" val="3725103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回忆：特征标准化</a:t>
            </a:r>
            <a:endParaRPr kumimoji="1" lang="zh-CN" altLang="en-US" dirty="0"/>
          </a:p>
        </p:txBody>
      </p:sp>
      <p:sp>
        <p:nvSpPr>
          <p:cNvPr id="3" name="内容占位符 2"/>
          <p:cNvSpPr>
            <a:spLocks noGrp="1"/>
          </p:cNvSpPr>
          <p:nvPr>
            <p:ph sz="quarter" idx="10"/>
          </p:nvPr>
        </p:nvSpPr>
        <p:spPr>
          <a:xfrm>
            <a:off x="630237" y="1147763"/>
            <a:ext cx="11220387" cy="5237271"/>
          </a:xfrm>
        </p:spPr>
        <p:txBody>
          <a:bodyPr/>
          <a:lstStyle/>
          <a:p>
            <a:r>
              <a:rPr lang="zh-CN" altLang="en-US" dirty="0" smtClean="0"/>
              <a:t>输入</a:t>
            </a:r>
            <a:r>
              <a:rPr lang="zh-CN" altLang="en-US" dirty="0"/>
              <a:t>数据</a:t>
            </a:r>
            <a:r>
              <a:rPr lang="zh-CN" altLang="en-US" dirty="0" smtClean="0"/>
              <a:t>做标准化</a:t>
            </a:r>
            <a:r>
              <a:rPr lang="zh-CN" altLang="en-US" dirty="0"/>
              <a:t>处理</a:t>
            </a:r>
            <a:r>
              <a:rPr lang="zh-CN" altLang="en-US" dirty="0" smtClean="0"/>
              <a:t>：每个特征的</a:t>
            </a:r>
            <a:r>
              <a:rPr lang="zh-CN" altLang="en-US" dirty="0"/>
              <a:t>均值为</a:t>
            </a:r>
            <a:r>
              <a:rPr lang="en-US" altLang="zh-CN" dirty="0"/>
              <a:t>0</a:t>
            </a:r>
            <a:r>
              <a:rPr lang="zh-CN" altLang="en-US" dirty="0"/>
              <a:t>、标准差为</a:t>
            </a:r>
            <a:r>
              <a:rPr lang="en-US" altLang="zh-CN" dirty="0" smtClean="0"/>
              <a:t>1</a:t>
            </a:r>
          </a:p>
          <a:p>
            <a:r>
              <a:rPr lang="zh-CN" altLang="en-US" dirty="0" smtClean="0"/>
              <a:t>标准化：各个</a:t>
            </a:r>
            <a:r>
              <a:rPr lang="zh-CN" altLang="en-US" dirty="0"/>
              <a:t>特征的分布</a:t>
            </a:r>
            <a:r>
              <a:rPr lang="zh-CN" altLang="en-US" dirty="0" smtClean="0"/>
              <a:t>相近</a:t>
            </a:r>
            <a:r>
              <a:rPr lang="zh-CN" altLang="en-US" dirty="0" smtClean="0">
                <a:sym typeface="Wingdings"/>
              </a:rPr>
              <a:t></a:t>
            </a:r>
            <a:r>
              <a:rPr lang="zh-CN" altLang="en-US" dirty="0" smtClean="0"/>
              <a:t>更</a:t>
            </a:r>
            <a:r>
              <a:rPr lang="zh-CN" altLang="en-US" dirty="0"/>
              <a:t>容易训练出有效的</a:t>
            </a:r>
            <a:r>
              <a:rPr lang="zh-CN" altLang="en-US" dirty="0" smtClean="0"/>
              <a:t>模型</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738" y="2339358"/>
            <a:ext cx="3487685" cy="233692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381" y="2373773"/>
            <a:ext cx="3395442" cy="2334367"/>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6445381" y="4636964"/>
            <a:ext cx="3395442" cy="222103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531" y="4551388"/>
            <a:ext cx="3447892" cy="2287044"/>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4517041" y="2678783"/>
                <a:ext cx="1755737" cy="6929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solidFill>
                                <a:srgbClr val="C00000"/>
                              </a:solidFill>
                              <a:latin typeface="Cambria Math" charset="0"/>
                            </a:rPr>
                          </m:ctrlPr>
                        </m:sSubSupPr>
                        <m:e>
                          <m:r>
                            <a:rPr kumimoji="1" lang="en-US" altLang="zh-CN" sz="2400" i="1">
                              <a:solidFill>
                                <a:srgbClr val="C00000"/>
                              </a:solidFill>
                              <a:latin typeface="Cambria Math" charset="0"/>
                            </a:rPr>
                            <m:t>𝑥</m:t>
                          </m:r>
                        </m:e>
                        <m:sub>
                          <m:r>
                            <a:rPr kumimoji="1" lang="en-US" altLang="zh-CN" sz="2400" b="0" i="1" smtClean="0">
                              <a:solidFill>
                                <a:srgbClr val="C00000"/>
                              </a:solidFill>
                              <a:latin typeface="Cambria Math" charset="0"/>
                            </a:rPr>
                            <m:t>𝑖</m:t>
                          </m:r>
                        </m:sub>
                        <m:sup>
                          <m:r>
                            <a:rPr kumimoji="1" lang="en-US" altLang="zh-CN" sz="2400" b="0" i="1" smtClean="0">
                              <a:solidFill>
                                <a:srgbClr val="C00000"/>
                              </a:solidFill>
                              <a:latin typeface="Cambria Math" charset="0"/>
                            </a:rPr>
                            <m:t>′</m:t>
                          </m:r>
                        </m:sup>
                      </m:sSubSup>
                      <m:r>
                        <a:rPr kumimoji="1" lang="en-US" altLang="zh-CN" sz="2400" b="0" i="1" smtClean="0">
                          <a:solidFill>
                            <a:srgbClr val="C00000"/>
                          </a:solidFill>
                          <a:latin typeface="Cambria Math" charset="0"/>
                        </a:rPr>
                        <m:t>=</m:t>
                      </m:r>
                      <m:f>
                        <m:fPr>
                          <m:ctrlPr>
                            <a:rPr kumimoji="1" lang="mr-IN" altLang="zh-CN" sz="2400" b="0" i="1" smtClean="0">
                              <a:solidFill>
                                <a:srgbClr val="C00000"/>
                              </a:solidFill>
                              <a:latin typeface="Cambria Math" charset="0"/>
                            </a:rPr>
                          </m:ctrlPr>
                        </m:fPr>
                        <m:num>
                          <m:sSub>
                            <m:sSubPr>
                              <m:ctrlPr>
                                <a:rPr kumimoji="1" lang="en-US" altLang="zh-CN" sz="2400" b="0" i="1" smtClean="0">
                                  <a:solidFill>
                                    <a:srgbClr val="C00000"/>
                                  </a:solidFill>
                                  <a:latin typeface="Cambria Math" charset="0"/>
                                </a:rPr>
                              </m:ctrlPr>
                            </m:sSubPr>
                            <m:e>
                              <m:r>
                                <a:rPr kumimoji="1" lang="en-US" altLang="zh-CN" sz="2400" b="0" i="1" smtClean="0">
                                  <a:solidFill>
                                    <a:srgbClr val="C00000"/>
                                  </a:solidFill>
                                  <a:latin typeface="Cambria Math" charset="0"/>
                                </a:rPr>
                                <m:t>𝑥</m:t>
                              </m:r>
                            </m:e>
                            <m:sub>
                              <m:r>
                                <a:rPr kumimoji="1" lang="en-US" altLang="zh-CN" sz="2400" b="0" i="1" smtClean="0">
                                  <a:solidFill>
                                    <a:srgbClr val="C00000"/>
                                  </a:solidFill>
                                  <a:latin typeface="Cambria Math" charset="0"/>
                                </a:rPr>
                                <m:t>𝑖</m:t>
                              </m:r>
                            </m:sub>
                          </m:sSub>
                          <m:r>
                            <a:rPr kumimoji="1" lang="en-US" altLang="zh-CN" sz="2400" b="0" i="1" smtClean="0">
                              <a:solidFill>
                                <a:srgbClr val="C00000"/>
                              </a:solidFill>
                              <a:latin typeface="Cambria Math" charset="0"/>
                            </a:rPr>
                            <m:t>−</m:t>
                          </m:r>
                          <m:sSub>
                            <m:sSubPr>
                              <m:ctrlPr>
                                <a:rPr kumimoji="1" lang="en-US" altLang="zh-CN" sz="2400" b="0" i="1" smtClean="0">
                                  <a:solidFill>
                                    <a:srgbClr val="C00000"/>
                                  </a:solidFill>
                                  <a:latin typeface="Cambria Math" charset="0"/>
                                </a:rPr>
                              </m:ctrlPr>
                            </m:sSubPr>
                            <m:e>
                              <m:r>
                                <a:rPr kumimoji="1" lang="en-US" altLang="zh-CN" sz="2400" i="1">
                                  <a:solidFill>
                                    <a:srgbClr val="C00000"/>
                                  </a:solidFill>
                                  <a:latin typeface="Cambria Math" charset="0"/>
                                  <a:ea typeface="Cambria Math" charset="0"/>
                                  <a:cs typeface="Cambria Math" charset="0"/>
                                </a:rPr>
                                <m:t>𝜇</m:t>
                              </m:r>
                            </m:e>
                            <m:sub/>
                          </m:sSub>
                        </m:num>
                        <m:den>
                          <m:sSub>
                            <m:sSubPr>
                              <m:ctrlPr>
                                <a:rPr kumimoji="1" lang="en-US" altLang="zh-CN" sz="2400" b="0" i="1" smtClean="0">
                                  <a:solidFill>
                                    <a:srgbClr val="C00000"/>
                                  </a:solidFill>
                                  <a:latin typeface="Cambria Math" charset="0"/>
                                </a:rPr>
                              </m:ctrlPr>
                            </m:sSubPr>
                            <m:e>
                              <m:r>
                                <a:rPr kumimoji="1" lang="mr-IN" altLang="zh-CN" sz="2400" i="1">
                                  <a:solidFill>
                                    <a:srgbClr val="C00000"/>
                                  </a:solidFill>
                                  <a:latin typeface="Cambria Math" charset="0"/>
                                  <a:ea typeface="Cambria Math" charset="0"/>
                                  <a:cs typeface="Cambria Math" charset="0"/>
                                </a:rPr>
                                <m:t>𝜎</m:t>
                              </m:r>
                            </m:e>
                            <m:sub/>
                          </m:sSub>
                        </m:den>
                      </m:f>
                    </m:oMath>
                  </m:oMathPara>
                </a14:m>
                <a:endParaRPr kumimoji="1" lang="zh-CN" altLang="en-US" sz="2400" dirty="0">
                  <a:solidFill>
                    <a:srgbClr val="C0000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517041" y="2678783"/>
                <a:ext cx="1755737" cy="692947"/>
              </a:xfrm>
              <a:prstGeom prst="rect">
                <a:avLst/>
              </a:prstGeom>
              <a:blipFill rotWithShape="0">
                <a:blip r:embed="rId6"/>
                <a:stretch>
                  <a:fillRect/>
                </a:stretch>
              </a:blipFill>
            </p:spPr>
            <p:txBody>
              <a:bodyPr/>
              <a:lstStyle/>
              <a:p>
                <a:r>
                  <a:rPr lang="zh-CN" altLang="en-US">
                    <a:noFill/>
                  </a:rPr>
                  <a:t> </a:t>
                </a:r>
              </a:p>
            </p:txBody>
          </p:sp>
        </mc:Fallback>
      </mc:AlternateContent>
      <p:sp>
        <p:nvSpPr>
          <p:cNvPr id="9" name="右箭头 8"/>
          <p:cNvSpPr/>
          <p:nvPr/>
        </p:nvSpPr>
        <p:spPr bwMode="auto">
          <a:xfrm>
            <a:off x="4443423" y="3367721"/>
            <a:ext cx="1988101" cy="346473"/>
          </a:xfrm>
          <a:prstGeom prst="rightArrow">
            <a:avLst/>
          </a:prstGeom>
          <a:solidFill>
            <a:srgbClr val="C00000"/>
          </a:solidFill>
          <a:ln w="952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4287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310897" y="1147763"/>
            <a:ext cx="11631168" cy="5237271"/>
          </a:xfrm>
        </p:spPr>
        <p:txBody>
          <a:bodyPr/>
          <a:lstStyle/>
          <a:p>
            <a:pPr>
              <a:lnSpc>
                <a:spcPct val="100000"/>
              </a:lnSpc>
            </a:pPr>
            <a:r>
              <a:rPr lang="zh-CN" altLang="en-US" dirty="0" smtClean="0"/>
              <a:t>在深层</a:t>
            </a:r>
            <a:r>
              <a:rPr lang="zh-CN" altLang="en-US" dirty="0"/>
              <a:t>神经</a:t>
            </a:r>
            <a:r>
              <a:rPr lang="zh-CN" altLang="en-US" dirty="0" smtClean="0"/>
              <a:t>网络中，即使</a:t>
            </a:r>
            <a:r>
              <a:rPr lang="zh-CN" altLang="en-US" dirty="0"/>
              <a:t>输入数据已做标准化，训练中模型参数的更新依然很容易造成靠近输出层输出的剧烈</a:t>
            </a:r>
            <a:r>
              <a:rPr lang="zh-CN" altLang="en-US" dirty="0" smtClean="0"/>
              <a:t>变化  </a:t>
            </a:r>
            <a:r>
              <a:rPr lang="zh-CN" altLang="en-US" dirty="0" smtClean="0">
                <a:sym typeface="Wingdings"/>
              </a:rPr>
              <a:t></a:t>
            </a:r>
            <a:r>
              <a:rPr lang="en-US" altLang="zh-CN" dirty="0" smtClean="0">
                <a:sym typeface="Wingdings"/>
              </a:rPr>
              <a:t> </a:t>
            </a:r>
            <a:r>
              <a:rPr lang="zh-CN" altLang="en-US" dirty="0" smtClean="0"/>
              <a:t>难以</a:t>
            </a:r>
            <a:r>
              <a:rPr lang="zh-CN" altLang="en-US" dirty="0"/>
              <a:t>训练出有效</a:t>
            </a:r>
            <a:r>
              <a:rPr lang="zh-CN" altLang="en-US" dirty="0" smtClean="0"/>
              <a:t>的模型</a:t>
            </a:r>
            <a:endParaRPr kumimoji="1" lang="zh-CN" altLang="en-US" dirty="0"/>
          </a:p>
        </p:txBody>
      </p:sp>
      <p:sp>
        <p:nvSpPr>
          <p:cNvPr id="5" name="標題 4">
            <a:extLst>
              <a:ext uri="{FF2B5EF4-FFF2-40B4-BE49-F238E27FC236}">
                <a16:creationId xmlns:a16="http://schemas.microsoft.com/office/drawing/2014/main" xmlns="" id="{25ABD7A1-5C63-4B0E-8E5D-BD49F26CBDF7}"/>
              </a:ext>
            </a:extLst>
          </p:cNvPr>
          <p:cNvSpPr>
            <a:spLocks noGrp="1"/>
          </p:cNvSpPr>
          <p:nvPr>
            <p:ph type="title"/>
          </p:nvPr>
        </p:nvSpPr>
        <p:spPr/>
        <p:txBody>
          <a:bodyPr/>
          <a:lstStyle/>
          <a:p>
            <a:r>
              <a:rPr lang="en-US" altLang="zh-TW" dirty="0"/>
              <a:t>How about Hidden Layer?</a:t>
            </a:r>
            <a:endParaRPr lang="zh-TW"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CAA01B68-0294-4E14-B8A9-D5B1A499180A}"/>
                  </a:ext>
                </a:extLst>
              </p:cNvPr>
              <p:cNvSpPr/>
              <p:nvPr/>
            </p:nvSpPr>
            <p:spPr>
              <a:xfrm>
                <a:off x="4832479" y="343649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xmlns="" xmlns:a14="http://schemas.microsoft.com/office/drawing/2010/main" id="{CAA01B68-0294-4E14-B8A9-D5B1A499180A}"/>
                  </a:ext>
                </a:extLst>
              </p:cNvPr>
              <p:cNvSpPr>
                <a:spLocks noRot="1" noChangeAspect="1" noMove="1" noResize="1" noEditPoints="1" noAdjustHandles="1" noChangeArrowheads="1" noChangeShapeType="1" noTextEdit="1"/>
              </p:cNvSpPr>
              <p:nvPr/>
            </p:nvSpPr>
            <p:spPr>
              <a:xfrm>
                <a:off x="4832479" y="3436496"/>
                <a:ext cx="361950" cy="901700"/>
              </a:xfrm>
              <a:prstGeom prst="rect">
                <a:avLst/>
              </a:prstGeom>
              <a:blipFill rotWithShape="0">
                <a:blip r:embed="rId3"/>
                <a:stretch>
                  <a:fillRect l="-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1E96D02B-B4AC-4725-B091-C12FBFAD4D99}"/>
                  </a:ext>
                </a:extLst>
              </p:cNvPr>
              <p:cNvSpPr/>
              <p:nvPr/>
            </p:nvSpPr>
            <p:spPr>
              <a:xfrm>
                <a:off x="1611577" y="3455546"/>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xmlns="" xmlns:a14="http://schemas.microsoft.com/office/drawing/2010/main" id="{1E96D02B-B4AC-4725-B091-C12FBFAD4D99}"/>
                  </a:ext>
                </a:extLst>
              </p:cNvPr>
              <p:cNvSpPr>
                <a:spLocks noRot="1" noChangeAspect="1" noMove="1" noResize="1" noEditPoints="1" noAdjustHandles="1" noChangeArrowheads="1" noChangeShapeType="1" noTextEdit="1"/>
              </p:cNvSpPr>
              <p:nvPr/>
            </p:nvSpPr>
            <p:spPr>
              <a:xfrm>
                <a:off x="1611577" y="3455546"/>
                <a:ext cx="361950" cy="901700"/>
              </a:xfrm>
              <a:prstGeom prst="rect">
                <a:avLst/>
              </a:prstGeom>
              <a:blipFill rotWithShape="0">
                <a:blip r:embed="rId4"/>
                <a:stretch>
                  <a:fillRect l="-18750"/>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xmlns="" id="{A152AE88-C35D-4D26-A206-1F04864F8B3C}"/>
              </a:ext>
            </a:extLst>
          </p:cNvPr>
          <p:cNvSpPr/>
          <p:nvPr/>
        </p:nvSpPr>
        <p:spPr>
          <a:xfrm>
            <a:off x="2775714" y="3436496"/>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Layer 1</a:t>
            </a:r>
            <a:endParaRPr lang="zh-TW" altLang="en-US" sz="2400"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24D138E4-1647-435B-9474-ACD40EA72779}"/>
                  </a:ext>
                </a:extLst>
              </p:cNvPr>
              <p:cNvSpPr/>
              <p:nvPr/>
            </p:nvSpPr>
            <p:spPr>
              <a:xfrm>
                <a:off x="5943094" y="3436496"/>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altLang="zh-TW" sz="2400" dirty="0"/>
                        <m:t>Layer</m:t>
                      </m:r>
                      <m:r>
                        <m:rPr>
                          <m:nor/>
                        </m:rPr>
                        <a:rPr lang="en-US" altLang="zh-TW" sz="2400" dirty="0"/>
                        <m:t> 2</m:t>
                      </m:r>
                    </m:oMath>
                  </m:oMathPara>
                </a14:m>
                <a:endParaRPr lang="zh-TW" altLang="en-US" sz="2400" dirty="0"/>
              </a:p>
            </p:txBody>
          </p:sp>
        </mc:Choice>
        <mc:Fallback xmlns="">
          <p:sp>
            <p:nvSpPr>
              <p:cNvPr id="12" name="矩形 11">
                <a:extLst>
                  <a:ext uri="{FF2B5EF4-FFF2-40B4-BE49-F238E27FC236}">
                    <a16:creationId xmlns:a16="http://schemas.microsoft.com/office/drawing/2014/main" xmlns="" xmlns:a14="http://schemas.microsoft.com/office/drawing/2010/main" id="{24D138E4-1647-435B-9474-ACD40EA72779}"/>
                  </a:ext>
                </a:extLst>
              </p:cNvPr>
              <p:cNvSpPr>
                <a:spLocks noRot="1" noChangeAspect="1" noMove="1" noResize="1" noEditPoints="1" noAdjustHandles="1" noChangeArrowheads="1" noChangeShapeType="1" noTextEdit="1"/>
              </p:cNvSpPr>
              <p:nvPr/>
            </p:nvSpPr>
            <p:spPr>
              <a:xfrm>
                <a:off x="5943094" y="3436496"/>
                <a:ext cx="1308100" cy="90170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xmlns="" id="{642860BD-CC07-4DC2-8AE7-8348BF0F3C34}"/>
                  </a:ext>
                </a:extLst>
              </p:cNvPr>
              <p:cNvSpPr/>
              <p:nvPr/>
            </p:nvSpPr>
            <p:spPr>
              <a:xfrm>
                <a:off x="7999859" y="3455546"/>
                <a:ext cx="361950" cy="901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 name="矩形 15">
                <a:extLst>
                  <a:ext uri="{FF2B5EF4-FFF2-40B4-BE49-F238E27FC236}">
                    <a16:creationId xmlns:a16="http://schemas.microsoft.com/office/drawing/2014/main" xmlns="" xmlns:a14="http://schemas.microsoft.com/office/drawing/2010/main" id="{642860BD-CC07-4DC2-8AE7-8348BF0F3C34}"/>
                  </a:ext>
                </a:extLst>
              </p:cNvPr>
              <p:cNvSpPr>
                <a:spLocks noRot="1" noChangeAspect="1" noMove="1" noResize="1" noEditPoints="1" noAdjustHandles="1" noChangeArrowheads="1" noChangeShapeType="1" noTextEdit="1"/>
              </p:cNvSpPr>
              <p:nvPr/>
            </p:nvSpPr>
            <p:spPr>
              <a:xfrm>
                <a:off x="7999859" y="3455546"/>
                <a:ext cx="361950" cy="901700"/>
              </a:xfrm>
              <a:prstGeom prst="rect">
                <a:avLst/>
              </a:prstGeom>
              <a:blipFill rotWithShape="0">
                <a:blip r:embed="rId6"/>
                <a:stretch>
                  <a:fillRect l="-18750"/>
                </a:stretch>
              </a:blipFill>
            </p:spPr>
            <p:txBody>
              <a:bodyPr/>
              <a:lstStyle/>
              <a:p>
                <a:r>
                  <a:rPr lang="zh-CN" altLang="en-US">
                    <a:noFill/>
                  </a:rPr>
                  <a:t> </a:t>
                </a:r>
              </a:p>
            </p:txBody>
          </p:sp>
        </mc:Fallback>
      </mc:AlternateContent>
      <p:cxnSp>
        <p:nvCxnSpPr>
          <p:cNvPr id="17" name="直線單箭頭接點 16">
            <a:extLst>
              <a:ext uri="{FF2B5EF4-FFF2-40B4-BE49-F238E27FC236}">
                <a16:creationId xmlns:a16="http://schemas.microsoft.com/office/drawing/2014/main" xmlns="" id="{5CF2DE9E-C106-4E42-8535-54D4DDF3F995}"/>
              </a:ext>
            </a:extLst>
          </p:cNvPr>
          <p:cNvCxnSpPr>
            <a:cxnSpLocks/>
          </p:cNvCxnSpPr>
          <p:nvPr/>
        </p:nvCxnSpPr>
        <p:spPr>
          <a:xfrm>
            <a:off x="4083815" y="3906396"/>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xmlns="" id="{945A7DBB-5C15-455A-AA7B-E844D155DE34}"/>
              </a:ext>
            </a:extLst>
          </p:cNvPr>
          <p:cNvCxnSpPr>
            <a:cxnSpLocks/>
          </p:cNvCxnSpPr>
          <p:nvPr/>
        </p:nvCxnSpPr>
        <p:spPr>
          <a:xfrm>
            <a:off x="5194430" y="3912748"/>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xmlns="" id="{D9C0CB10-303D-4747-A2D5-204E1A4B0226}"/>
              </a:ext>
            </a:extLst>
          </p:cNvPr>
          <p:cNvCxnSpPr>
            <a:cxnSpLocks/>
          </p:cNvCxnSpPr>
          <p:nvPr/>
        </p:nvCxnSpPr>
        <p:spPr>
          <a:xfrm>
            <a:off x="7251195" y="3885536"/>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xmlns="" id="{B7977403-A09A-4E70-B8B7-A3E297166971}"/>
              </a:ext>
            </a:extLst>
          </p:cNvPr>
          <p:cNvSpPr txBox="1"/>
          <p:nvPr/>
        </p:nvSpPr>
        <p:spPr>
          <a:xfrm>
            <a:off x="8275630" y="3565870"/>
            <a:ext cx="952772" cy="523220"/>
          </a:xfrm>
          <a:prstGeom prst="rect">
            <a:avLst/>
          </a:prstGeom>
          <a:noFill/>
        </p:spPr>
        <p:txBody>
          <a:bodyPr wrap="square" rtlCol="0">
            <a:spAutoFit/>
          </a:bodyPr>
          <a:lstStyle/>
          <a:p>
            <a:pPr algn="ctr"/>
            <a:r>
              <a:rPr lang="en-US" altLang="zh-TW" sz="2800" b="1" dirty="0"/>
              <a:t>……</a:t>
            </a:r>
            <a:endParaRPr lang="zh-TW" altLang="en-US" sz="2800" b="1" dirty="0"/>
          </a:p>
        </p:txBody>
      </p:sp>
      <p:cxnSp>
        <p:nvCxnSpPr>
          <p:cNvPr id="22" name="直線單箭頭接點 21">
            <a:extLst>
              <a:ext uri="{FF2B5EF4-FFF2-40B4-BE49-F238E27FC236}">
                <a16:creationId xmlns:a16="http://schemas.microsoft.com/office/drawing/2014/main" xmlns="" id="{BC76980D-2209-4879-BD5F-4E3851127622}"/>
              </a:ext>
            </a:extLst>
          </p:cNvPr>
          <p:cNvCxnSpPr>
            <a:cxnSpLocks/>
          </p:cNvCxnSpPr>
          <p:nvPr/>
        </p:nvCxnSpPr>
        <p:spPr>
          <a:xfrm>
            <a:off x="2027050" y="3912748"/>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xmlns="" id="{621319C0-0DFC-4BEA-B761-3A6E1111ED25}"/>
              </a:ext>
            </a:extLst>
          </p:cNvPr>
          <p:cNvSpPr txBox="1"/>
          <p:nvPr/>
        </p:nvSpPr>
        <p:spPr>
          <a:xfrm>
            <a:off x="1060488" y="2516194"/>
            <a:ext cx="2681787" cy="461665"/>
          </a:xfrm>
          <a:prstGeom prst="rect">
            <a:avLst/>
          </a:prstGeom>
          <a:noFill/>
        </p:spPr>
        <p:txBody>
          <a:bodyPr wrap="square" rtlCol="0">
            <a:spAutoFit/>
          </a:bodyPr>
          <a:lstStyle/>
          <a:p>
            <a:r>
              <a:rPr lang="en-US" altLang="zh-TW" sz="2400" dirty="0"/>
              <a:t>Feature Scaling</a:t>
            </a:r>
            <a:endParaRPr lang="zh-TW" altLang="en-US" sz="2400" dirty="0"/>
          </a:p>
        </p:txBody>
      </p:sp>
      <p:sp>
        <p:nvSpPr>
          <p:cNvPr id="24" name="箭號: 向下 23">
            <a:extLst>
              <a:ext uri="{FF2B5EF4-FFF2-40B4-BE49-F238E27FC236}">
                <a16:creationId xmlns:a16="http://schemas.microsoft.com/office/drawing/2014/main" xmlns="" id="{83FEF6D8-8598-41CA-8F9D-333F3F4CFE34}"/>
              </a:ext>
            </a:extLst>
          </p:cNvPr>
          <p:cNvSpPr/>
          <p:nvPr/>
        </p:nvSpPr>
        <p:spPr>
          <a:xfrm>
            <a:off x="1595702" y="2977858"/>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xmlns="" id="{ADB5F143-EE08-4555-8116-35ADBE129ED5}"/>
              </a:ext>
            </a:extLst>
          </p:cNvPr>
          <p:cNvSpPr txBox="1"/>
          <p:nvPr/>
        </p:nvSpPr>
        <p:spPr>
          <a:xfrm>
            <a:off x="4290190" y="2527308"/>
            <a:ext cx="2681787" cy="461665"/>
          </a:xfrm>
          <a:prstGeom prst="rect">
            <a:avLst/>
          </a:prstGeom>
          <a:noFill/>
        </p:spPr>
        <p:txBody>
          <a:bodyPr wrap="square" rtlCol="0">
            <a:spAutoFit/>
          </a:bodyPr>
          <a:lstStyle/>
          <a:p>
            <a:r>
              <a:rPr lang="en-US" altLang="zh-TW" sz="2400" dirty="0"/>
              <a:t>Feature Scaling ?</a:t>
            </a:r>
            <a:endParaRPr lang="zh-TW" altLang="en-US" sz="2400" dirty="0"/>
          </a:p>
        </p:txBody>
      </p:sp>
      <p:sp>
        <p:nvSpPr>
          <p:cNvPr id="26" name="箭號: 向下 25">
            <a:extLst>
              <a:ext uri="{FF2B5EF4-FFF2-40B4-BE49-F238E27FC236}">
                <a16:creationId xmlns:a16="http://schemas.microsoft.com/office/drawing/2014/main" xmlns="" id="{CD06D227-C1EB-40B2-87E5-F7FC46BEB8C6}"/>
              </a:ext>
            </a:extLst>
          </p:cNvPr>
          <p:cNvSpPr/>
          <p:nvPr/>
        </p:nvSpPr>
        <p:spPr>
          <a:xfrm>
            <a:off x="4812704" y="2988972"/>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xmlns="" id="{2E221602-FF74-42D1-9626-3543E402B13E}"/>
              </a:ext>
            </a:extLst>
          </p:cNvPr>
          <p:cNvSpPr txBox="1"/>
          <p:nvPr/>
        </p:nvSpPr>
        <p:spPr>
          <a:xfrm>
            <a:off x="7441649" y="2527308"/>
            <a:ext cx="2681787" cy="461665"/>
          </a:xfrm>
          <a:prstGeom prst="rect">
            <a:avLst/>
          </a:prstGeom>
          <a:noFill/>
        </p:spPr>
        <p:txBody>
          <a:bodyPr wrap="square" rtlCol="0">
            <a:spAutoFit/>
          </a:bodyPr>
          <a:lstStyle/>
          <a:p>
            <a:r>
              <a:rPr lang="en-US" altLang="zh-TW" sz="2400" dirty="0"/>
              <a:t>Feature Scaling ?</a:t>
            </a:r>
            <a:endParaRPr lang="zh-TW" altLang="en-US" sz="2400" dirty="0"/>
          </a:p>
        </p:txBody>
      </p:sp>
      <p:sp>
        <p:nvSpPr>
          <p:cNvPr id="28" name="箭號: 向下 27">
            <a:extLst>
              <a:ext uri="{FF2B5EF4-FFF2-40B4-BE49-F238E27FC236}">
                <a16:creationId xmlns:a16="http://schemas.microsoft.com/office/drawing/2014/main" xmlns="" id="{BF054B09-D0C3-48E5-94F9-E3A15FE131AC}"/>
              </a:ext>
            </a:extLst>
          </p:cNvPr>
          <p:cNvSpPr/>
          <p:nvPr/>
        </p:nvSpPr>
        <p:spPr>
          <a:xfrm>
            <a:off x="7976863" y="2988972"/>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xmlns="" id="{D8679993-AC46-4E75-B9CD-54E003199F03}"/>
              </a:ext>
            </a:extLst>
          </p:cNvPr>
          <p:cNvSpPr txBox="1"/>
          <p:nvPr/>
        </p:nvSpPr>
        <p:spPr>
          <a:xfrm>
            <a:off x="5830990" y="6348698"/>
            <a:ext cx="5072159"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小的学习率也有用，但</a:t>
            </a:r>
            <a:r>
              <a:rPr lang="zh-CN" altLang="en-US" sz="2400" smtClean="0">
                <a:latin typeface="Microsoft YaHei" charset="-122"/>
                <a:ea typeface="Microsoft YaHei" charset="-122"/>
                <a:cs typeface="Microsoft YaHei" charset="-122"/>
              </a:rPr>
              <a:t>训练会更慢。</a:t>
            </a:r>
            <a:endParaRPr lang="zh-TW" altLang="en-US" sz="2400" dirty="0">
              <a:latin typeface="Microsoft YaHei" charset="-122"/>
              <a:ea typeface="Microsoft YaHei" charset="-122"/>
              <a:cs typeface="Microsoft YaHei" charset="-122"/>
            </a:endParaRPr>
          </a:p>
        </p:txBody>
      </p:sp>
      <p:sp>
        <p:nvSpPr>
          <p:cNvPr id="35" name="文字方塊 34">
            <a:extLst>
              <a:ext uri="{FF2B5EF4-FFF2-40B4-BE49-F238E27FC236}">
                <a16:creationId xmlns:a16="http://schemas.microsoft.com/office/drawing/2014/main" xmlns="" id="{3C031E65-0593-4239-8C3D-C862E59FDF5E}"/>
              </a:ext>
            </a:extLst>
          </p:cNvPr>
          <p:cNvSpPr txBox="1"/>
          <p:nvPr/>
        </p:nvSpPr>
        <p:spPr>
          <a:xfrm>
            <a:off x="6034534" y="4905509"/>
            <a:ext cx="5100541"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困难：统计量在训练中</a:t>
            </a:r>
            <a:r>
              <a:rPr lang="zh-CN" altLang="en-US" sz="2400" smtClean="0">
                <a:latin typeface="Microsoft YaHei" charset="-122"/>
                <a:ea typeface="Microsoft YaHei" charset="-122"/>
                <a:cs typeface="Microsoft YaHei" charset="-122"/>
              </a:rPr>
              <a:t>会变化。</a:t>
            </a:r>
            <a:endParaRPr lang="zh-TW" altLang="en-US" sz="2400" dirty="0">
              <a:latin typeface="Microsoft YaHei" charset="-122"/>
              <a:ea typeface="Microsoft YaHei" charset="-122"/>
              <a:cs typeface="Microsoft YaHei" charset="-122"/>
            </a:endParaRPr>
          </a:p>
        </p:txBody>
      </p:sp>
      <p:cxnSp>
        <p:nvCxnSpPr>
          <p:cNvPr id="37" name="直線單箭頭接點 36">
            <a:extLst>
              <a:ext uri="{FF2B5EF4-FFF2-40B4-BE49-F238E27FC236}">
                <a16:creationId xmlns:a16="http://schemas.microsoft.com/office/drawing/2014/main" xmlns="" id="{CBE30A63-FB75-4435-914F-EC5AC16305D7}"/>
              </a:ext>
            </a:extLst>
          </p:cNvPr>
          <p:cNvCxnSpPr>
            <a:cxnSpLocks/>
          </p:cNvCxnSpPr>
          <p:nvPr/>
        </p:nvCxnSpPr>
        <p:spPr>
          <a:xfrm>
            <a:off x="5183638" y="4361413"/>
            <a:ext cx="1701792" cy="517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xmlns="" id="{32C44C58-F102-4E2C-BEF0-A53D0DC11C5B}"/>
              </a:ext>
            </a:extLst>
          </p:cNvPr>
          <p:cNvCxnSpPr>
            <a:cxnSpLocks/>
            <a:endCxn id="35" idx="0"/>
          </p:cNvCxnSpPr>
          <p:nvPr/>
        </p:nvCxnSpPr>
        <p:spPr>
          <a:xfrm>
            <a:off x="8141956" y="4398910"/>
            <a:ext cx="442849" cy="5065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xmlns="" id="{2F0A5CE8-B044-4144-94AC-776FB0F9D7F4}"/>
              </a:ext>
            </a:extLst>
          </p:cNvPr>
          <p:cNvSpPr/>
          <p:nvPr/>
        </p:nvSpPr>
        <p:spPr>
          <a:xfrm>
            <a:off x="6705375" y="5731512"/>
            <a:ext cx="3096360" cy="523220"/>
          </a:xfrm>
          <a:prstGeom prst="rect">
            <a:avLst/>
          </a:prstGeom>
        </p:spPr>
        <p:txBody>
          <a:bodyPr wrap="none">
            <a:spAutoFit/>
          </a:bodyPr>
          <a:lstStyle/>
          <a:p>
            <a:r>
              <a:rPr lang="en-US" altLang="zh-TW" sz="2800" dirty="0">
                <a:solidFill>
                  <a:srgbClr val="FF0000"/>
                </a:solidFill>
              </a:rPr>
              <a:t>Batch normalization</a:t>
            </a:r>
            <a:endParaRPr lang="zh-TW" altLang="en-US" sz="2800" dirty="0">
              <a:solidFill>
                <a:srgbClr val="FF0000"/>
              </a:solidFill>
            </a:endParaRPr>
          </a:p>
        </p:txBody>
      </p:sp>
      <p:sp>
        <p:nvSpPr>
          <p:cNvPr id="43" name="箭號: 向右 42">
            <a:extLst>
              <a:ext uri="{FF2B5EF4-FFF2-40B4-BE49-F238E27FC236}">
                <a16:creationId xmlns:a16="http://schemas.microsoft.com/office/drawing/2014/main" xmlns="" id="{C08D6B9C-6D8A-4548-B399-32AB9C7FA268}"/>
              </a:ext>
            </a:extLst>
          </p:cNvPr>
          <p:cNvSpPr/>
          <p:nvPr/>
        </p:nvSpPr>
        <p:spPr>
          <a:xfrm>
            <a:off x="6199857" y="5799146"/>
            <a:ext cx="505519" cy="3948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51699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28" grpId="0" animBg="1"/>
      <p:bldP spid="34" grpId="0"/>
      <p:bldP spid="35" grpId="0"/>
      <p:bldP spid="42" grpId="0"/>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線單箭頭接點 41">
            <a:extLst>
              <a:ext uri="{FF2B5EF4-FFF2-40B4-BE49-F238E27FC236}">
                <a16:creationId xmlns:a16="http://schemas.microsoft.com/office/drawing/2014/main" xmlns="" id="{7E9936E0-CEAB-4DF5-8890-F07D8CC4914D}"/>
              </a:ext>
            </a:extLst>
          </p:cNvPr>
          <p:cNvCxnSpPr>
            <a:cxnSpLocks/>
            <a:stCxn id="12" idx="3"/>
            <a:endCxn id="62" idx="1"/>
          </p:cNvCxnSpPr>
          <p:nvPr/>
        </p:nvCxnSpPr>
        <p:spPr>
          <a:xfrm>
            <a:off x="4798967" y="5608446"/>
            <a:ext cx="1073513" cy="480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xmlns="" id="{DD4FFBEB-BC73-4046-A39C-1A5D539A52C9}"/>
              </a:ext>
            </a:extLst>
          </p:cNvPr>
          <p:cNvCxnSpPr>
            <a:cxnSpLocks/>
            <a:stCxn id="11" idx="3"/>
            <a:endCxn id="62" idx="1"/>
          </p:cNvCxnSpPr>
          <p:nvPr/>
        </p:nvCxnSpPr>
        <p:spPr>
          <a:xfrm>
            <a:off x="4786267" y="4352735"/>
            <a:ext cx="1086213" cy="17362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xmlns="" id="{3680D474-8DCC-4157-94B6-F101A3FEF7E4}"/>
              </a:ext>
            </a:extLst>
          </p:cNvPr>
          <p:cNvCxnSpPr>
            <a:cxnSpLocks/>
            <a:stCxn id="10" idx="3"/>
            <a:endCxn id="62" idx="1"/>
          </p:cNvCxnSpPr>
          <p:nvPr/>
        </p:nvCxnSpPr>
        <p:spPr>
          <a:xfrm>
            <a:off x="4798967" y="3097024"/>
            <a:ext cx="1073513" cy="29919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xmlns="" id="{BCC9801D-522E-4F87-A8E0-9E29A5341C02}"/>
              </a:ext>
            </a:extLst>
          </p:cNvPr>
          <p:cNvCxnSpPr/>
          <p:nvPr/>
        </p:nvCxnSpPr>
        <p:spPr>
          <a:xfrm>
            <a:off x="3992517" y="30938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xmlns="" id="{13999CBE-6CD5-4A62-A94F-E3DB39988AD5}"/>
              </a:ext>
            </a:extLst>
          </p:cNvPr>
          <p:cNvCxnSpPr/>
          <p:nvPr/>
        </p:nvCxnSpPr>
        <p:spPr>
          <a:xfrm>
            <a:off x="3992517" y="43765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xmlns="" id="{7885A16A-D1F7-42C8-BD42-65B0D57F092E}"/>
              </a:ext>
            </a:extLst>
          </p:cNvPr>
          <p:cNvCxnSpPr/>
          <p:nvPr/>
        </p:nvCxnSpPr>
        <p:spPr>
          <a:xfrm>
            <a:off x="3979817" y="57100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quarter" idx="10"/>
          </p:nvPr>
        </p:nvSpPr>
        <p:spPr/>
        <p:txBody>
          <a:bodyPr/>
          <a:lstStyle/>
          <a:p>
            <a:pPr>
              <a:lnSpc>
                <a:spcPct val="100000"/>
              </a:lnSpc>
            </a:pPr>
            <a:r>
              <a:rPr lang="zh-CN" altLang="en-US" dirty="0" smtClean="0"/>
              <a:t>在小</a:t>
            </a:r>
            <a:r>
              <a:rPr lang="zh-CN" altLang="en-US" dirty="0"/>
              <a:t>批量</a:t>
            </a:r>
            <a:r>
              <a:rPr lang="zh-CN" altLang="en-US" dirty="0" smtClean="0"/>
              <a:t>上进行标准化（这里称为归一化</a:t>
            </a:r>
            <a:r>
              <a:rPr lang="en-US" altLang="zh-TW" dirty="0"/>
              <a:t>normalization </a:t>
            </a:r>
            <a:r>
              <a:rPr lang="zh-CN" altLang="en-US" dirty="0" smtClean="0"/>
              <a:t>），</a:t>
            </a:r>
            <a:r>
              <a:rPr lang="zh-CN" altLang="en-US" dirty="0"/>
              <a:t>不断调整神经网络中间输出，从而使整个神经网络在各层的中间输出的数值更稳定。</a:t>
            </a:r>
            <a:endParaRPr kumimoji="1" lang="zh-CN" altLang="en-US" dirty="0"/>
          </a:p>
        </p:txBody>
      </p:sp>
      <p:sp>
        <p:nvSpPr>
          <p:cNvPr id="2" name="標題 1">
            <a:extLst>
              <a:ext uri="{FF2B5EF4-FFF2-40B4-BE49-F238E27FC236}">
                <a16:creationId xmlns:a16="http://schemas.microsoft.com/office/drawing/2014/main" xmlns="" id="{79CFC0DE-2994-4AB6-B374-2598230488A9}"/>
              </a:ext>
            </a:extLst>
          </p:cNvPr>
          <p:cNvSpPr>
            <a:spLocks noGrp="1"/>
          </p:cNvSpPr>
          <p:nvPr>
            <p:ph type="title"/>
          </p:nvPr>
        </p:nvSpPr>
        <p:spPr/>
        <p:txBody>
          <a:bodyPr/>
          <a:lstStyle/>
          <a:p>
            <a:r>
              <a:rPr lang="en-US" altLang="zh-TW" dirty="0" smtClean="0"/>
              <a:t>Batch </a:t>
            </a:r>
            <a:r>
              <a:rPr lang="en-US" altLang="zh-TW" dirty="0"/>
              <a:t>normalization</a:t>
            </a:r>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F590627A-A6EC-40FA-8F9D-A0EB48DC48E6}"/>
                  </a:ext>
                </a:extLst>
              </p:cNvPr>
              <p:cNvSpPr/>
              <p:nvPr/>
            </p:nvSpPr>
            <p:spPr>
              <a:xfrm>
                <a:off x="2068975" y="2646174"/>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charset="0"/>
                            </a:rPr>
                          </m:ctrlPr>
                        </m:sSupPr>
                        <m:e>
                          <m:r>
                            <a:rPr lang="en-US" altLang="zh-TW" sz="2400" i="1">
                              <a:solidFill>
                                <a:schemeClr val="tx1"/>
                              </a:solidFill>
                              <a:latin typeface="Cambria Math" panose="02040503050406030204" pitchFamily="18" charset="0"/>
                            </a:rPr>
                            <m:t>𝑥</m:t>
                          </m:r>
                        </m:e>
                        <m:sup>
                          <m:r>
                            <a:rPr lang="en-US" altLang="zh-TW" sz="2400" i="1">
                              <a:solidFill>
                                <a:schemeClr val="tx1"/>
                              </a:solidFill>
                              <a:latin typeface="Cambria Math" panose="02040503050406030204" pitchFamily="18" charset="0"/>
                            </a:rPr>
                            <m:t>1</m:t>
                          </m:r>
                        </m:sup>
                      </m:sSup>
                    </m:oMath>
                  </m:oMathPara>
                </a14:m>
                <a:endParaRPr lang="zh-TW" altLang="en-US" sz="2400" dirty="0">
                  <a:solidFill>
                    <a:schemeClr val="tx1"/>
                  </a:solidFill>
                </a:endParaRPr>
              </a:p>
            </p:txBody>
          </p:sp>
        </mc:Choice>
        <mc:Fallback xmlns="">
          <p:sp>
            <p:nvSpPr>
              <p:cNvPr id="4" name="矩形 3">
                <a:extLst>
                  <a:ext uri="{FF2B5EF4-FFF2-40B4-BE49-F238E27FC236}">
                    <a16:creationId xmlns:a16="http://schemas.microsoft.com/office/drawing/2014/main" xmlns="" xmlns:a14="http://schemas.microsoft.com/office/drawing/2010/main" id="{F590627A-A6EC-40FA-8F9D-A0EB48DC48E6}"/>
                  </a:ext>
                </a:extLst>
              </p:cNvPr>
              <p:cNvSpPr>
                <a:spLocks noRot="1" noChangeAspect="1" noMove="1" noResize="1" noEditPoints="1" noAdjustHandles="1" noChangeArrowheads="1" noChangeShapeType="1" noTextEdit="1"/>
              </p:cNvSpPr>
              <p:nvPr/>
            </p:nvSpPr>
            <p:spPr>
              <a:xfrm>
                <a:off x="2068975" y="2646174"/>
                <a:ext cx="361950" cy="901700"/>
              </a:xfrm>
              <a:prstGeom prst="rect">
                <a:avLst/>
              </a:prstGeom>
              <a:blipFill rotWithShape="0">
                <a:blip r:embed="rId3"/>
                <a:stretch>
                  <a:fillRect l="-23333" r="-1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CF1FADBD-C262-446E-809E-D526261D1F0A}"/>
                  </a:ext>
                </a:extLst>
              </p:cNvPr>
              <p:cNvSpPr/>
              <p:nvPr/>
            </p:nvSpPr>
            <p:spPr>
              <a:xfrm>
                <a:off x="2056275" y="3901885"/>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charset="0"/>
                            </a:rPr>
                          </m:ctrlPr>
                        </m:sSupPr>
                        <m:e>
                          <m:r>
                            <a:rPr lang="en-US" altLang="zh-TW" sz="2400" i="1">
                              <a:solidFill>
                                <a:schemeClr val="tx1"/>
                              </a:solidFill>
                              <a:latin typeface="Cambria Math" panose="02040503050406030204" pitchFamily="18" charset="0"/>
                            </a:rPr>
                            <m:t>𝑥</m:t>
                          </m:r>
                        </m:e>
                        <m:sup>
                          <m:r>
                            <a:rPr lang="en-US" altLang="zh-TW" sz="2400" i="1">
                              <a:solidFill>
                                <a:schemeClr val="tx1"/>
                              </a:solidFill>
                              <a:latin typeface="Cambria Math" panose="02040503050406030204" pitchFamily="18" charset="0"/>
                            </a:rPr>
                            <m:t>2</m:t>
                          </m:r>
                        </m:sup>
                      </m:sSup>
                    </m:oMath>
                  </m:oMathPara>
                </a14:m>
                <a:endParaRPr lang="zh-TW" altLang="en-US" sz="2400" dirty="0"/>
              </a:p>
            </p:txBody>
          </p:sp>
        </mc:Choice>
        <mc:Fallback xmlns="">
          <p:sp>
            <p:nvSpPr>
              <p:cNvPr id="5" name="矩形 4">
                <a:extLst>
                  <a:ext uri="{FF2B5EF4-FFF2-40B4-BE49-F238E27FC236}">
                    <a16:creationId xmlns:a16="http://schemas.microsoft.com/office/drawing/2014/main" xmlns="" xmlns:a14="http://schemas.microsoft.com/office/drawing/2010/main" id="{CF1FADBD-C262-446E-809E-D526261D1F0A}"/>
                  </a:ext>
                </a:extLst>
              </p:cNvPr>
              <p:cNvSpPr>
                <a:spLocks noRot="1" noChangeAspect="1" noMove="1" noResize="1" noEditPoints="1" noAdjustHandles="1" noChangeArrowheads="1" noChangeShapeType="1" noTextEdit="1"/>
              </p:cNvSpPr>
              <p:nvPr/>
            </p:nvSpPr>
            <p:spPr>
              <a:xfrm>
                <a:off x="2056275" y="3901885"/>
                <a:ext cx="361950" cy="901700"/>
              </a:xfrm>
              <a:prstGeom prst="rect">
                <a:avLst/>
              </a:prstGeom>
              <a:blipFill rotWithShape="0">
                <a:blip r:embed="rId4"/>
                <a:stretch>
                  <a:fillRect l="-23333" r="-1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1B5B5492-5B04-4340-A9EE-B3B83FEFF96A}"/>
                  </a:ext>
                </a:extLst>
              </p:cNvPr>
              <p:cNvSpPr/>
              <p:nvPr/>
            </p:nvSpPr>
            <p:spPr>
              <a:xfrm>
                <a:off x="2050687" y="5157596"/>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charset="0"/>
                            </a:rPr>
                          </m:ctrlPr>
                        </m:sSupPr>
                        <m:e>
                          <m:r>
                            <a:rPr lang="en-US" altLang="zh-TW" sz="2400" i="1">
                              <a:solidFill>
                                <a:schemeClr val="tx1"/>
                              </a:solidFill>
                              <a:latin typeface="Cambria Math" panose="02040503050406030204" pitchFamily="18" charset="0"/>
                            </a:rPr>
                            <m:t>𝑥</m:t>
                          </m:r>
                        </m:e>
                        <m:sup>
                          <m:r>
                            <a:rPr lang="en-US" altLang="zh-TW" sz="2400" i="1">
                              <a:solidFill>
                                <a:schemeClr val="tx1"/>
                              </a:solidFill>
                              <a:latin typeface="Cambria Math" panose="02040503050406030204" pitchFamily="18" charset="0"/>
                            </a:rPr>
                            <m:t>3</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xmlns="" xmlns:a14="http://schemas.microsoft.com/office/drawing/2010/main" id="{1B5B5492-5B04-4340-A9EE-B3B83FEFF96A}"/>
                  </a:ext>
                </a:extLst>
              </p:cNvPr>
              <p:cNvSpPr>
                <a:spLocks noRot="1" noChangeAspect="1" noMove="1" noResize="1" noEditPoints="1" noAdjustHandles="1" noChangeArrowheads="1" noChangeShapeType="1" noTextEdit="1"/>
              </p:cNvSpPr>
              <p:nvPr/>
            </p:nvSpPr>
            <p:spPr>
              <a:xfrm>
                <a:off x="2050687" y="5157596"/>
                <a:ext cx="361950" cy="901700"/>
              </a:xfrm>
              <a:prstGeom prst="rect">
                <a:avLst/>
              </a:prstGeom>
              <a:blipFill rotWithShape="0">
                <a:blip r:embed="rId5"/>
                <a:stretch>
                  <a:fillRect l="-23333" r="-3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B5880E48-CFF2-4886-A346-117037B426A5}"/>
                  </a:ext>
                </a:extLst>
              </p:cNvPr>
              <p:cNvSpPr/>
              <p:nvPr/>
            </p:nvSpPr>
            <p:spPr>
              <a:xfrm>
                <a:off x="2849517" y="264617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xmlns="" xmlns:a14="http://schemas.microsoft.com/office/drawing/2010/main" id="{B5880E48-CFF2-4886-A346-117037B426A5}"/>
                  </a:ext>
                </a:extLst>
              </p:cNvPr>
              <p:cNvSpPr>
                <a:spLocks noRot="1" noChangeAspect="1" noMove="1" noResize="1" noEditPoints="1" noAdjustHandles="1" noChangeArrowheads="1" noChangeShapeType="1" noTextEdit="1"/>
              </p:cNvSpPr>
              <p:nvPr/>
            </p:nvSpPr>
            <p:spPr>
              <a:xfrm>
                <a:off x="2849517" y="2646174"/>
                <a:ext cx="1308100" cy="90170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59BF45DF-A9B5-40B2-9154-CF6BC9D548C2}"/>
                  </a:ext>
                </a:extLst>
              </p:cNvPr>
              <p:cNvSpPr/>
              <p:nvPr/>
            </p:nvSpPr>
            <p:spPr>
              <a:xfrm>
                <a:off x="2849517" y="3901885"/>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xmlns="" xmlns:a14="http://schemas.microsoft.com/office/drawing/2010/main" id="{59BF45DF-A9B5-40B2-9154-CF6BC9D548C2}"/>
                  </a:ext>
                </a:extLst>
              </p:cNvPr>
              <p:cNvSpPr>
                <a:spLocks noRot="1" noChangeAspect="1" noMove="1" noResize="1" noEditPoints="1" noAdjustHandles="1" noChangeArrowheads="1" noChangeShapeType="1" noTextEdit="1"/>
              </p:cNvSpPr>
              <p:nvPr/>
            </p:nvSpPr>
            <p:spPr>
              <a:xfrm>
                <a:off x="2849517" y="3901885"/>
                <a:ext cx="1308100" cy="90170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FB9C516D-D2F6-4FBE-B5C1-E3C416927E0B}"/>
                  </a:ext>
                </a:extLst>
              </p:cNvPr>
              <p:cNvSpPr/>
              <p:nvPr/>
            </p:nvSpPr>
            <p:spPr>
              <a:xfrm>
                <a:off x="2849517" y="5157596"/>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xmlns="" xmlns:a14="http://schemas.microsoft.com/office/drawing/2010/main" id="{FB9C516D-D2F6-4FBE-B5C1-E3C416927E0B}"/>
                  </a:ext>
                </a:extLst>
              </p:cNvPr>
              <p:cNvSpPr>
                <a:spLocks noRot="1" noChangeAspect="1" noMove="1" noResize="1" noEditPoints="1" noAdjustHandles="1" noChangeArrowheads="1" noChangeShapeType="1" noTextEdit="1"/>
              </p:cNvSpPr>
              <p:nvPr/>
            </p:nvSpPr>
            <p:spPr>
              <a:xfrm>
                <a:off x="2849517" y="5157596"/>
                <a:ext cx="1308100" cy="90170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33E981C1-7A8E-4393-8634-9E389C41ECF6}"/>
                  </a:ext>
                </a:extLst>
              </p:cNvPr>
              <p:cNvSpPr/>
              <p:nvPr/>
            </p:nvSpPr>
            <p:spPr>
              <a:xfrm>
                <a:off x="4437017" y="264617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xmlns="" xmlns:a14="http://schemas.microsoft.com/office/drawing/2010/main" id="{33E981C1-7A8E-4393-8634-9E389C41ECF6}"/>
                  </a:ext>
                </a:extLst>
              </p:cNvPr>
              <p:cNvSpPr>
                <a:spLocks noRot="1" noChangeAspect="1" noMove="1" noResize="1" noEditPoints="1" noAdjustHandles="1" noChangeArrowheads="1" noChangeShapeType="1" noTextEdit="1"/>
              </p:cNvSpPr>
              <p:nvPr/>
            </p:nvSpPr>
            <p:spPr>
              <a:xfrm>
                <a:off x="4437017" y="2646174"/>
                <a:ext cx="361950" cy="901700"/>
              </a:xfrm>
              <a:prstGeom prst="rect">
                <a:avLst/>
              </a:prstGeom>
              <a:blipFill rotWithShape="0">
                <a:blip r:embed="rId7"/>
                <a:stretch>
                  <a:fillRect l="-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7D5A2E72-1F7A-4284-ACF2-72EBAF8B1A28}"/>
                  </a:ext>
                </a:extLst>
              </p:cNvPr>
              <p:cNvSpPr/>
              <p:nvPr/>
            </p:nvSpPr>
            <p:spPr>
              <a:xfrm>
                <a:off x="4424317" y="390188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xmlns="" xmlns:a14="http://schemas.microsoft.com/office/drawing/2010/main" id="{7D5A2E72-1F7A-4284-ACF2-72EBAF8B1A28}"/>
                  </a:ext>
                </a:extLst>
              </p:cNvPr>
              <p:cNvSpPr>
                <a:spLocks noRot="1" noChangeAspect="1" noMove="1" noResize="1" noEditPoints="1" noAdjustHandles="1" noChangeArrowheads="1" noChangeShapeType="1" noTextEdit="1"/>
              </p:cNvSpPr>
              <p:nvPr/>
            </p:nvSpPr>
            <p:spPr>
              <a:xfrm>
                <a:off x="4424317" y="3901885"/>
                <a:ext cx="361950" cy="901700"/>
              </a:xfrm>
              <a:prstGeom prst="rect">
                <a:avLst/>
              </a:prstGeom>
              <a:blipFill rotWithShape="0">
                <a:blip r:embed="rId8"/>
                <a:stretch>
                  <a:fillRect l="-17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E62DC66E-889D-4069-B1BD-227A3F440A74}"/>
                  </a:ext>
                </a:extLst>
              </p:cNvPr>
              <p:cNvSpPr/>
              <p:nvPr/>
            </p:nvSpPr>
            <p:spPr>
              <a:xfrm>
                <a:off x="4437017" y="515759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 name="矩形 11">
                <a:extLst>
                  <a:ext uri="{FF2B5EF4-FFF2-40B4-BE49-F238E27FC236}">
                    <a16:creationId xmlns:a16="http://schemas.microsoft.com/office/drawing/2014/main" xmlns="" xmlns:a14="http://schemas.microsoft.com/office/drawing/2010/main" id="{E62DC66E-889D-4069-B1BD-227A3F440A74}"/>
                  </a:ext>
                </a:extLst>
              </p:cNvPr>
              <p:cNvSpPr>
                <a:spLocks noRot="1" noChangeAspect="1" noMove="1" noResize="1" noEditPoints="1" noAdjustHandles="1" noChangeArrowheads="1" noChangeShapeType="1" noTextEdit="1"/>
              </p:cNvSpPr>
              <p:nvPr/>
            </p:nvSpPr>
            <p:spPr>
              <a:xfrm>
                <a:off x="4437017" y="5157596"/>
                <a:ext cx="361950" cy="901700"/>
              </a:xfrm>
              <a:prstGeom prst="rect">
                <a:avLst/>
              </a:prstGeom>
              <a:blipFill rotWithShape="0">
                <a:blip r:embed="rId9"/>
                <a:stretch>
                  <a:fillRect l="-17460"/>
                </a:stretch>
              </a:blipFill>
            </p:spPr>
            <p:txBody>
              <a:bodyPr/>
              <a:lstStyle/>
              <a:p>
                <a:r>
                  <a:rPr lang="zh-CN" altLang="en-US">
                    <a:noFill/>
                  </a:rPr>
                  <a:t> </a:t>
                </a:r>
              </a:p>
            </p:txBody>
          </p:sp>
        </mc:Fallback>
      </mc:AlternateContent>
      <p:cxnSp>
        <p:nvCxnSpPr>
          <p:cNvPr id="20" name="直線單箭頭接點 19">
            <a:extLst>
              <a:ext uri="{FF2B5EF4-FFF2-40B4-BE49-F238E27FC236}">
                <a16:creationId xmlns:a16="http://schemas.microsoft.com/office/drawing/2014/main" xmlns="" id="{50B5691A-E01D-45B0-A994-85DEA5DC55D9}"/>
              </a:ext>
            </a:extLst>
          </p:cNvPr>
          <p:cNvCxnSpPr/>
          <p:nvPr/>
        </p:nvCxnSpPr>
        <p:spPr>
          <a:xfrm>
            <a:off x="2417717" y="30779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xmlns="" id="{E819FD5F-1B10-41A3-A1DD-C86EF09C5C94}"/>
              </a:ext>
            </a:extLst>
          </p:cNvPr>
          <p:cNvCxnSpPr/>
          <p:nvPr/>
        </p:nvCxnSpPr>
        <p:spPr>
          <a:xfrm>
            <a:off x="2417717" y="43606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xmlns="" id="{3808DA06-172D-4181-8E16-E63D4C22FE84}"/>
              </a:ext>
            </a:extLst>
          </p:cNvPr>
          <p:cNvCxnSpPr/>
          <p:nvPr/>
        </p:nvCxnSpPr>
        <p:spPr>
          <a:xfrm>
            <a:off x="2405017" y="56941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45C0FDC5-555B-4DCB-A467-30F2AD50B1E8}"/>
                  </a:ext>
                </a:extLst>
              </p:cNvPr>
              <p:cNvSpPr/>
              <p:nvPr/>
            </p:nvSpPr>
            <p:spPr>
              <a:xfrm>
                <a:off x="5872480" y="5630160"/>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xmlns="" xmlns:a14="http://schemas.microsoft.com/office/drawing/2010/main" id="{45C0FDC5-555B-4DCB-A467-30F2AD50B1E8}"/>
                  </a:ext>
                </a:extLst>
              </p:cNvPr>
              <p:cNvSpPr>
                <a:spLocks noRot="1" noChangeAspect="1" noMove="1" noResize="1" noEditPoints="1" noAdjustHandles="1" noChangeArrowheads="1" noChangeShapeType="1" noTextEdit="1"/>
              </p:cNvSpPr>
              <p:nvPr/>
            </p:nvSpPr>
            <p:spPr>
              <a:xfrm>
                <a:off x="5872480" y="5630160"/>
                <a:ext cx="355600" cy="917578"/>
              </a:xfrm>
              <a:prstGeom prst="rect">
                <a:avLst/>
              </a:prstGeom>
              <a:blipFill rotWithShape="0">
                <a:blip r:embed="rId10"/>
                <a:stretch>
                  <a:fillRect l="-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009C73E6-203D-409A-9A73-C5BC4CD46D18}"/>
                  </a:ext>
                </a:extLst>
              </p:cNvPr>
              <p:cNvSpPr/>
              <p:nvPr/>
            </p:nvSpPr>
            <p:spPr>
              <a:xfrm>
                <a:off x="7224123" y="5630160"/>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xmlns="" xmlns:a14="http://schemas.microsoft.com/office/drawing/2010/main" id="{009C73E6-203D-409A-9A73-C5BC4CD46D18}"/>
                  </a:ext>
                </a:extLst>
              </p:cNvPr>
              <p:cNvSpPr>
                <a:spLocks noRot="1" noChangeAspect="1" noMove="1" noResize="1" noEditPoints="1" noAdjustHandles="1" noChangeArrowheads="1" noChangeShapeType="1" noTextEdit="1"/>
              </p:cNvSpPr>
              <p:nvPr/>
            </p:nvSpPr>
            <p:spPr>
              <a:xfrm>
                <a:off x="7224123" y="5630160"/>
                <a:ext cx="355600" cy="917578"/>
              </a:xfrm>
              <a:prstGeom prst="rect">
                <a:avLst/>
              </a:prstGeom>
              <a:blipFill rotWithShape="0">
                <a:blip r:embed="rId11"/>
                <a:stretch>
                  <a:fillRect l="-3226"/>
                </a:stretch>
              </a:blipFill>
            </p:spPr>
            <p:txBody>
              <a:bodyPr/>
              <a:lstStyle/>
              <a:p>
                <a:r>
                  <a:rPr lang="zh-CN" altLang="en-US">
                    <a:noFill/>
                  </a:rPr>
                  <a:t> </a:t>
                </a:r>
              </a:p>
            </p:txBody>
          </p:sp>
        </mc:Fallback>
      </mc:AlternateContent>
      <p:cxnSp>
        <p:nvCxnSpPr>
          <p:cNvPr id="64" name="直線單箭頭接點 63">
            <a:extLst>
              <a:ext uri="{FF2B5EF4-FFF2-40B4-BE49-F238E27FC236}">
                <a16:creationId xmlns:a16="http://schemas.microsoft.com/office/drawing/2014/main" xmlns="" id="{B1BA1A23-40BF-43EB-BDB7-C2338420249F}"/>
              </a:ext>
            </a:extLst>
          </p:cNvPr>
          <p:cNvCxnSpPr>
            <a:cxnSpLocks/>
            <a:stCxn id="10" idx="3"/>
            <a:endCxn id="63" idx="1"/>
          </p:cNvCxnSpPr>
          <p:nvPr/>
        </p:nvCxnSpPr>
        <p:spPr>
          <a:xfrm>
            <a:off x="4798967" y="3097024"/>
            <a:ext cx="2425156" cy="29919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xmlns="" id="{2A46C938-A472-477F-85B9-96945E87D18B}"/>
              </a:ext>
            </a:extLst>
          </p:cNvPr>
          <p:cNvCxnSpPr>
            <a:cxnSpLocks/>
            <a:stCxn id="11" idx="3"/>
            <a:endCxn id="63" idx="1"/>
          </p:cNvCxnSpPr>
          <p:nvPr/>
        </p:nvCxnSpPr>
        <p:spPr>
          <a:xfrm>
            <a:off x="4786267" y="4352735"/>
            <a:ext cx="2437856" cy="17362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xmlns="" id="{5037F6F3-2704-48AD-95CC-B37F7FDCC427}"/>
              </a:ext>
            </a:extLst>
          </p:cNvPr>
          <p:cNvCxnSpPr>
            <a:cxnSpLocks/>
            <a:stCxn id="12" idx="3"/>
            <a:endCxn id="63" idx="1"/>
          </p:cNvCxnSpPr>
          <p:nvPr/>
        </p:nvCxnSpPr>
        <p:spPr>
          <a:xfrm>
            <a:off x="4798967" y="5608446"/>
            <a:ext cx="2425156" cy="480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xmlns="" id="{BE693145-D009-4402-AA39-F7C658868EB7}"/>
              </a:ext>
            </a:extLst>
          </p:cNvPr>
          <p:cNvCxnSpPr>
            <a:cxnSpLocks/>
          </p:cNvCxnSpPr>
          <p:nvPr/>
        </p:nvCxnSpPr>
        <p:spPr>
          <a:xfrm flipV="1">
            <a:off x="6228080" y="608894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xmlns="" id="{0651EED1-671B-4609-BED3-2D5D139364DB}"/>
                  </a:ext>
                </a:extLst>
              </p:cNvPr>
              <p:cNvSpPr txBox="1"/>
              <p:nvPr/>
            </p:nvSpPr>
            <p:spPr>
              <a:xfrm>
                <a:off x="6282646" y="2244119"/>
                <a:ext cx="1589281"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r>
                        <a:rPr lang="en-US" altLang="zh-TW" sz="2400" i="1">
                          <a:latin typeface="Cambria Math" panose="02040503050406030204" pitchFamily="18" charset="0"/>
                        </a:rPr>
                        <m:t>=</m:t>
                      </m:r>
                      <m:f>
                        <m:fPr>
                          <m:ctrlPr>
                            <a:rPr lang="en-US" altLang="zh-TW" sz="2400" i="1">
                              <a:latin typeface="Cambria Math"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nary>
                        <m:naryPr>
                          <m:chr m:val="∑"/>
                          <m:ctrlPr>
                            <a:rPr lang="en-US" altLang="zh-TW" sz="2400" i="1">
                              <a:latin typeface="Cambria Math"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3</m:t>
                          </m:r>
                        </m:sup>
                        <m:e>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nary>
                    </m:oMath>
                  </m:oMathPara>
                </a14:m>
                <a:endParaRPr lang="zh-TW" altLang="en-US" sz="2400" dirty="0"/>
              </a:p>
            </p:txBody>
          </p:sp>
        </mc:Choice>
        <mc:Fallback xmlns="">
          <p:sp>
            <p:nvSpPr>
              <p:cNvPr id="70" name="文字方塊 69">
                <a:extLst>
                  <a:ext uri="{FF2B5EF4-FFF2-40B4-BE49-F238E27FC236}">
                    <a16:creationId xmlns:a16="http://schemas.microsoft.com/office/drawing/2014/main" xmlns="" xmlns:a14="http://schemas.microsoft.com/office/drawing/2010/main" id="{0651EED1-671B-4609-BED3-2D5D139364DB}"/>
                  </a:ext>
                </a:extLst>
              </p:cNvPr>
              <p:cNvSpPr txBox="1">
                <a:spLocks noRot="1" noChangeAspect="1" noMove="1" noResize="1" noEditPoints="1" noAdjustHandles="1" noChangeArrowheads="1" noChangeShapeType="1" noTextEdit="1"/>
              </p:cNvSpPr>
              <p:nvPr/>
            </p:nvSpPr>
            <p:spPr>
              <a:xfrm>
                <a:off x="6282646" y="2244119"/>
                <a:ext cx="1589281" cy="1038298"/>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xmlns="" id="{781F3542-A782-48B3-ACC8-A4FA7630119C}"/>
                  </a:ext>
                </a:extLst>
              </p:cNvPr>
              <p:cNvSpPr txBox="1"/>
              <p:nvPr/>
            </p:nvSpPr>
            <p:spPr>
              <a:xfrm>
                <a:off x="6282646" y="3487021"/>
                <a:ext cx="2725361"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r>
                        <a:rPr lang="en-US" altLang="zh-TW" sz="2400" i="1">
                          <a:latin typeface="Cambria Math" panose="02040503050406030204" pitchFamily="18" charset="0"/>
                        </a:rPr>
                        <m:t>=</m:t>
                      </m:r>
                      <m:rad>
                        <m:radPr>
                          <m:degHide m:val="on"/>
                          <m:ctrlPr>
                            <a:rPr lang="en-US" altLang="zh-TW" sz="2400" i="1">
                              <a:latin typeface="Cambria Math" charset="0"/>
                            </a:rPr>
                          </m:ctrlPr>
                        </m:radPr>
                        <m:deg/>
                        <m:e>
                          <m:f>
                            <m:fPr>
                              <m:ctrlPr>
                                <a:rPr lang="en-US" altLang="zh-TW" sz="2400" i="1">
                                  <a:latin typeface="Cambria Math"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nary>
                            <m:naryPr>
                              <m:chr m:val="∑"/>
                              <m:ctrlPr>
                                <a:rPr lang="en-US" altLang="zh-TW" sz="2400" i="1">
                                  <a:latin typeface="Cambria Math"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3</m:t>
                              </m:r>
                            </m:sup>
                            <m:e>
                              <m:sSup>
                                <m:sSupPr>
                                  <m:ctrlPr>
                                    <a:rPr lang="en-US" altLang="zh-TW" sz="2400" i="1">
                                      <a:latin typeface="Cambria Math" charset="0"/>
                                    </a:rPr>
                                  </m:ctrlPr>
                                </m:sSupPr>
                                <m:e>
                                  <m:d>
                                    <m:dPr>
                                      <m:ctrlPr>
                                        <a:rPr lang="en-US" altLang="zh-TW" sz="2400" i="1">
                                          <a:latin typeface="Cambria Math" charset="0"/>
                                        </a:rPr>
                                      </m:ctrlPr>
                                    </m:dPr>
                                    <m:e>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𝜇</m:t>
                                      </m:r>
                                    </m:e>
                                  </m:d>
                                </m:e>
                                <m:sup>
                                  <m:r>
                                    <a:rPr lang="en-US" altLang="zh-TW" sz="2400" i="1">
                                      <a:latin typeface="Cambria Math" panose="02040503050406030204" pitchFamily="18" charset="0"/>
                                    </a:rPr>
                                    <m:t>2</m:t>
                                  </m:r>
                                </m:sup>
                              </m:sSup>
                            </m:e>
                          </m:nary>
                        </m:e>
                      </m:rad>
                    </m:oMath>
                  </m:oMathPara>
                </a14:m>
                <a:endParaRPr lang="zh-TW" altLang="en-US" sz="2400" dirty="0"/>
              </a:p>
            </p:txBody>
          </p:sp>
        </mc:Choice>
        <mc:Fallback xmlns="">
          <p:sp>
            <p:nvSpPr>
              <p:cNvPr id="71" name="文字方塊 70">
                <a:extLst>
                  <a:ext uri="{FF2B5EF4-FFF2-40B4-BE49-F238E27FC236}">
                    <a16:creationId xmlns:a16="http://schemas.microsoft.com/office/drawing/2014/main" xmlns="" xmlns:a14="http://schemas.microsoft.com/office/drawing/2010/main" id="{781F3542-A782-48B3-ACC8-A4FA7630119C}"/>
                  </a:ext>
                </a:extLst>
              </p:cNvPr>
              <p:cNvSpPr txBox="1">
                <a:spLocks noRot="1" noChangeAspect="1" noMove="1" noResize="1" noEditPoints="1" noAdjustHandles="1" noChangeArrowheads="1" noChangeShapeType="1" noTextEdit="1"/>
              </p:cNvSpPr>
              <p:nvPr/>
            </p:nvSpPr>
            <p:spPr>
              <a:xfrm>
                <a:off x="6282646" y="3487021"/>
                <a:ext cx="2725361" cy="1436868"/>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xmlns="" id="{018E3D54-E9E1-456A-99A0-8C6090798F36}"/>
                  </a:ext>
                </a:extLst>
              </p:cNvPr>
              <p:cNvSpPr txBox="1"/>
              <p:nvPr/>
            </p:nvSpPr>
            <p:spPr>
              <a:xfrm>
                <a:off x="2864486" y="6077019"/>
                <a:ext cx="2153557" cy="842923"/>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t> </a:t>
                </a:r>
                <a:r>
                  <a:rPr lang="en-US" altLang="zh-TW" sz="2400" dirty="0"/>
                  <a:t>and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depends on </a:t>
                </a:r>
                <a14:m>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endParaRPr lang="zh-TW" altLang="en-US" sz="2400" dirty="0"/>
              </a:p>
            </p:txBody>
          </p:sp>
        </mc:Choice>
        <mc:Fallback xmlns="">
          <p:sp>
            <p:nvSpPr>
              <p:cNvPr id="72" name="文字方塊 71">
                <a:extLst>
                  <a:ext uri="{FF2B5EF4-FFF2-40B4-BE49-F238E27FC236}">
                    <a16:creationId xmlns:a16="http://schemas.microsoft.com/office/drawing/2014/main" xmlns="" xmlns:a14="http://schemas.microsoft.com/office/drawing/2010/main" id="{018E3D54-E9E1-456A-99A0-8C6090798F36}"/>
                  </a:ext>
                </a:extLst>
              </p:cNvPr>
              <p:cNvSpPr txBox="1">
                <a:spLocks noRot="1" noChangeAspect="1" noMove="1" noResize="1" noEditPoints="1" noAdjustHandles="1" noChangeArrowheads="1" noChangeShapeType="1" noTextEdit="1"/>
              </p:cNvSpPr>
              <p:nvPr/>
            </p:nvSpPr>
            <p:spPr>
              <a:xfrm>
                <a:off x="2864486" y="6077019"/>
                <a:ext cx="2153557" cy="842923"/>
              </a:xfrm>
              <a:prstGeom prst="rect">
                <a:avLst/>
              </a:prstGeom>
              <a:blipFill rotWithShape="0">
                <a:blip r:embed="rId14"/>
                <a:stretch>
                  <a:fillRect l="-4533" t="-5797" b="-15942"/>
                </a:stretch>
              </a:blipFill>
            </p:spPr>
            <p:txBody>
              <a:bodyPr/>
              <a:lstStyle/>
              <a:p>
                <a:r>
                  <a:rPr lang="zh-CN" altLang="en-US">
                    <a:noFill/>
                  </a:rPr>
                  <a:t> </a:t>
                </a:r>
              </a:p>
            </p:txBody>
          </p:sp>
        </mc:Fallback>
      </mc:AlternateContent>
      <p:sp>
        <p:nvSpPr>
          <p:cNvPr id="31" name="矩形 30">
            <a:extLst>
              <a:ext uri="{FF2B5EF4-FFF2-40B4-BE49-F238E27FC236}">
                <a16:creationId xmlns:a16="http://schemas.microsoft.com/office/drawing/2014/main" xmlns="" id="{C2404FFC-36F3-4FAC-A0A9-68EF5F135294}"/>
              </a:ext>
            </a:extLst>
          </p:cNvPr>
          <p:cNvSpPr/>
          <p:nvPr/>
        </p:nvSpPr>
        <p:spPr>
          <a:xfrm>
            <a:off x="8111446" y="2202298"/>
            <a:ext cx="3890554" cy="1200329"/>
          </a:xfrm>
          <a:prstGeom prst="rect">
            <a:avLst/>
          </a:prstGeom>
        </p:spPr>
        <p:txBody>
          <a:bodyPr wrap="square">
            <a:spAutoFit/>
          </a:bodyPr>
          <a:lstStyle/>
          <a:p>
            <a:pPr lvl="1"/>
            <a:r>
              <a:rPr lang="en-US" altLang="zh-TW" sz="2400" dirty="0">
                <a:solidFill>
                  <a:srgbClr val="FF0000"/>
                </a:solidFill>
              </a:rPr>
              <a:t>Note: Batch normalization cannot be applied on small batch.</a:t>
            </a:r>
          </a:p>
        </p:txBody>
      </p:sp>
    </p:spTree>
    <p:extLst>
      <p:ext uri="{BB962C8B-B14F-4D97-AF65-F5344CB8AC3E}">
        <p14:creationId xmlns:p14="http://schemas.microsoft.com/office/powerpoint/2010/main" val="8836210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70" grpId="0"/>
      <p:bldP spid="71" grpId="0"/>
      <p:bldP spid="72"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xmlns="" id="{EA7AA007-2D4F-46F7-9178-673A143BF94D}"/>
              </a:ext>
            </a:extLst>
          </p:cNvPr>
          <p:cNvSpPr/>
          <p:nvPr/>
        </p:nvSpPr>
        <p:spPr>
          <a:xfrm>
            <a:off x="4396082" y="1688963"/>
            <a:ext cx="546780" cy="3712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xmlns=""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xmlns=""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xmlns="" id="{7885A16A-D1F7-42C8-BD42-65B0D57F092E}"/>
              </a:ext>
            </a:extLst>
          </p:cNvPr>
          <p:cNvCxnSpPr/>
          <p:nvPr/>
        </p:nvCxnSpPr>
        <p:spPr>
          <a:xfrm>
            <a:off x="4038600" y="48037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quarter" idx="10"/>
          </p:nvPr>
        </p:nvSpPr>
        <p:spPr/>
        <p:txBody>
          <a:bodyPr/>
          <a:lstStyle/>
          <a:p>
            <a:endParaRPr kumimoji="1" lang="zh-CN" altLang="en-US"/>
          </a:p>
        </p:txBody>
      </p:sp>
      <p:sp>
        <p:nvSpPr>
          <p:cNvPr id="2" name="標題 1">
            <a:extLst>
              <a:ext uri="{FF2B5EF4-FFF2-40B4-BE49-F238E27FC236}">
                <a16:creationId xmlns:a16="http://schemas.microsoft.com/office/drawing/2014/main" xmlns=""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1384300" y="1841502"/>
                <a:ext cx="1308100" cy="9017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1384300" y="3097213"/>
                <a:ext cx="1308100" cy="90170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1384300" y="4352924"/>
                <a:ext cx="1308100" cy="90170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2971800" y="1841502"/>
                <a:ext cx="361950" cy="901700"/>
              </a:xfrm>
              <a:prstGeom prst="rect">
                <a:avLst/>
              </a:prstGeom>
              <a:blipFill>
                <a:blip r:embed="rId9"/>
                <a:stretch>
                  <a:fillRect l="-1967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2959100" y="3097213"/>
                <a:ext cx="361950" cy="901700"/>
              </a:xfrm>
              <a:prstGeom prst="rect">
                <a:avLst/>
              </a:prstGeom>
              <a:blipFill>
                <a:blip r:embed="rId10"/>
                <a:stretch>
                  <a:fillRect l="-1935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2971800" y="4352924"/>
                <a:ext cx="361950" cy="901700"/>
              </a:xfrm>
              <a:prstGeom prst="rect">
                <a:avLst/>
              </a:prstGeom>
              <a:blipFill>
                <a:blip r:embed="rId11"/>
                <a:stretch>
                  <a:fillRect l="-21311"/>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xmlns=""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xmlns=""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xmlns="" id="{3808DA06-172D-4181-8E16-E63D4C22FE84}"/>
              </a:ext>
            </a:extLst>
          </p:cNvPr>
          <p:cNvCxnSpPr/>
          <p:nvPr/>
        </p:nvCxnSpPr>
        <p:spPr>
          <a:xfrm>
            <a:off x="2463800" y="482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45C0FDC5-555B-4DCB-A467-30F2AD50B1E8}"/>
                  </a:ext>
                </a:extLst>
              </p:cNvPr>
              <p:cNvSpPr/>
              <p:nvPr/>
            </p:nvSpPr>
            <p:spPr>
              <a:xfrm>
                <a:off x="5931263" y="5575296"/>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4407263" y="5575296"/>
                <a:ext cx="355600" cy="917578"/>
              </a:xfrm>
              <a:prstGeom prst="rect">
                <a:avLst/>
              </a:prstGeom>
              <a:blipFill>
                <a:blip r:embed="rId12"/>
                <a:stretch>
                  <a:fillRect l="-1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009C73E6-203D-409A-9A73-C5BC4CD46D18}"/>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id="{009C73E6-203D-409A-9A73-C5BC4CD46D18}"/>
                  </a:ext>
                </a:extLst>
              </p:cNvPr>
              <p:cNvSpPr>
                <a:spLocks noRot="1" noChangeAspect="1" noMove="1" noResize="1" noEditPoints="1" noAdjustHandles="1" noChangeArrowheads="1" noChangeShapeType="1" noTextEdit="1"/>
              </p:cNvSpPr>
              <p:nvPr/>
            </p:nvSpPr>
            <p:spPr>
              <a:xfrm>
                <a:off x="5758906" y="5575296"/>
                <a:ext cx="355600" cy="917578"/>
              </a:xfrm>
              <a:prstGeom prst="rect">
                <a:avLst/>
              </a:prstGeom>
              <a:blipFill>
                <a:blip r:embed="rId13"/>
                <a:stretch>
                  <a:fillRect l="-5000"/>
                </a:stretch>
              </a:blipFill>
            </p:spPr>
            <p:txBody>
              <a:bodyPr/>
              <a:lstStyle/>
              <a:p>
                <a:r>
                  <a:rPr lang="zh-TW" altLang="en-US">
                    <a:noFill/>
                  </a:rPr>
                  <a:t> </a:t>
                </a:r>
              </a:p>
            </p:txBody>
          </p:sp>
        </mc:Fallback>
      </mc:AlternateContent>
      <p:cxnSp>
        <p:nvCxnSpPr>
          <p:cNvPr id="68" name="直線單箭頭接點 67">
            <a:extLst>
              <a:ext uri="{FF2B5EF4-FFF2-40B4-BE49-F238E27FC236}">
                <a16:creationId xmlns:a16="http://schemas.microsoft.com/office/drawing/2014/main" xmlns="" id="{BE693145-D009-4402-AA39-F7C658868EB7}"/>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xmlns="" id="{781F3542-A782-48B3-ACC8-A4FA7630119C}"/>
                  </a:ext>
                </a:extLst>
              </p:cNvPr>
              <p:cNvSpPr txBox="1"/>
              <p:nvPr/>
            </p:nvSpPr>
            <p:spPr>
              <a:xfrm>
                <a:off x="7854746" y="807231"/>
                <a:ext cx="1794722"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charset="0"/>
                            </a:rPr>
                          </m:ctrlPr>
                        </m:sSup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f>
                        <m:fPr>
                          <m:ctrlPr>
                            <a:rPr lang="en-US" altLang="zh-TW" sz="2800" i="1">
                              <a:latin typeface="Cambria Math" charset="0"/>
                            </a:rPr>
                          </m:ctrlPr>
                        </m:fPr>
                        <m:num>
                          <m:sSup>
                            <m:sSupPr>
                              <m:ctrlPr>
                                <a:rPr lang="en-US" altLang="zh-TW" sz="2800" i="1">
                                  <a:latin typeface="Cambria Math"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71" name="文字方塊 70">
                <a:extLst>
                  <a:ext uri="{FF2B5EF4-FFF2-40B4-BE49-F238E27FC236}">
                    <a16:creationId xmlns:a16="http://schemas.microsoft.com/office/drawing/2014/main" xmlns:a14="http://schemas.microsoft.com/office/drawing/2010/main" xmlns="" id="{781F3542-A782-48B3-ACC8-A4FA7630119C}"/>
                  </a:ext>
                </a:extLst>
              </p:cNvPr>
              <p:cNvSpPr txBox="1">
                <a:spLocks noRot="1" noChangeAspect="1" noMove="1" noResize="1" noEditPoints="1" noAdjustHandles="1" noChangeArrowheads="1" noChangeShapeType="1" noTextEdit="1"/>
              </p:cNvSpPr>
              <p:nvPr/>
            </p:nvSpPr>
            <p:spPr>
              <a:xfrm>
                <a:off x="7854746" y="807231"/>
                <a:ext cx="1794722" cy="879793"/>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xmlns="" id="{018E3D54-E9E1-456A-99A0-8C6090798F36}"/>
                  </a:ext>
                </a:extLst>
              </p:cNvPr>
              <p:cNvSpPr txBox="1"/>
              <p:nvPr/>
            </p:nvSpPr>
            <p:spPr>
              <a:xfrm>
                <a:off x="2113644" y="5739630"/>
                <a:ext cx="2153557" cy="842923"/>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t> </a:t>
                </a:r>
                <a:r>
                  <a:rPr lang="en-US" altLang="zh-TW" sz="2400" dirty="0"/>
                  <a:t>and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depends on </a:t>
                </a:r>
                <a14:m>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endParaRPr lang="zh-TW" altLang="en-US" sz="2400" dirty="0"/>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589643" y="5739629"/>
                <a:ext cx="2153557" cy="842923"/>
              </a:xfrm>
              <a:prstGeom prst="rect">
                <a:avLst/>
              </a:prstGeom>
              <a:blipFill>
                <a:blip r:embed="rId16"/>
                <a:stretch>
                  <a:fillRect l="-4533" t="-5797" b="-15942"/>
                </a:stretch>
              </a:blipFill>
            </p:spPr>
            <p:txBody>
              <a:bodyPr/>
              <a:lstStyle/>
              <a:p>
                <a:r>
                  <a:rPr lang="zh-TW" altLang="en-US">
                    <a:noFill/>
                  </a:rPr>
                  <a:t> </a:t>
                </a:r>
              </a:p>
            </p:txBody>
          </p:sp>
        </mc:Fallback>
      </mc:AlternateContent>
      <p:cxnSp>
        <p:nvCxnSpPr>
          <p:cNvPr id="31" name="直線單箭頭接點 30">
            <a:extLst>
              <a:ext uri="{FF2B5EF4-FFF2-40B4-BE49-F238E27FC236}">
                <a16:creationId xmlns:a16="http://schemas.microsoft.com/office/drawing/2014/main" xmlns="" id="{F2460236-A8E3-4C27-A99A-F4CCB83573CA}"/>
              </a:ext>
            </a:extLst>
          </p:cNvPr>
          <p:cNvCxnSpPr/>
          <p:nvPr/>
        </p:nvCxnSpPr>
        <p:spPr>
          <a:xfrm>
            <a:off x="9455150" y="479761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xmlns="" id="{3DCB729F-4A67-42B0-8C97-81DF247A1301}"/>
                  </a:ext>
                </a:extLst>
              </p:cNvPr>
              <p:cNvSpPr/>
              <p:nvPr/>
            </p:nvSpPr>
            <p:spPr>
              <a:xfrm>
                <a:off x="9899650" y="434993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32" name="矩形 31">
                <a:extLst>
                  <a:ext uri="{FF2B5EF4-FFF2-40B4-BE49-F238E27FC236}">
                    <a16:creationId xmlns:a16="http://schemas.microsoft.com/office/drawing/2014/main" id="{3DCB729F-4A67-42B0-8C97-81DF247A1301}"/>
                  </a:ext>
                </a:extLst>
              </p:cNvPr>
              <p:cNvSpPr>
                <a:spLocks noRot="1" noChangeAspect="1" noMove="1" noResize="1" noEditPoints="1" noAdjustHandles="1" noChangeArrowheads="1" noChangeShapeType="1" noTextEdit="1"/>
              </p:cNvSpPr>
              <p:nvPr/>
            </p:nvSpPr>
            <p:spPr>
              <a:xfrm>
                <a:off x="8375650" y="4349934"/>
                <a:ext cx="361950" cy="901700"/>
              </a:xfrm>
              <a:prstGeom prst="rect">
                <a:avLst/>
              </a:prstGeom>
              <a:blipFill>
                <a:blip r:embed="rId17"/>
                <a:stretch>
                  <a:fillRect l="-22951"/>
                </a:stretch>
              </a:blipFill>
            </p:spPr>
            <p:txBody>
              <a:bodyPr/>
              <a:lstStyle/>
              <a:p>
                <a:r>
                  <a:rPr lang="zh-TW" altLang="en-US">
                    <a:noFill/>
                  </a:rPr>
                  <a:t> </a:t>
                </a:r>
              </a:p>
            </p:txBody>
          </p:sp>
        </mc:Fallback>
      </mc:AlternateContent>
      <p:cxnSp>
        <p:nvCxnSpPr>
          <p:cNvPr id="33" name="直線單箭頭接點 32">
            <a:extLst>
              <a:ext uri="{FF2B5EF4-FFF2-40B4-BE49-F238E27FC236}">
                <a16:creationId xmlns:a16="http://schemas.microsoft.com/office/drawing/2014/main" xmlns="" id="{C413781B-C1F5-47D2-9A8F-B9260CBDC0FD}"/>
              </a:ext>
            </a:extLst>
          </p:cNvPr>
          <p:cNvCxnSpPr/>
          <p:nvPr/>
        </p:nvCxnSpPr>
        <p:spPr>
          <a:xfrm>
            <a:off x="9455150" y="354507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xmlns="" id="{2874FF75-6302-41B5-B140-DB05BF16A050}"/>
                  </a:ext>
                </a:extLst>
              </p:cNvPr>
              <p:cNvSpPr/>
              <p:nvPr/>
            </p:nvSpPr>
            <p:spPr>
              <a:xfrm>
                <a:off x="9899650" y="309739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4" name="矩形 33">
                <a:extLst>
                  <a:ext uri="{FF2B5EF4-FFF2-40B4-BE49-F238E27FC236}">
                    <a16:creationId xmlns:a16="http://schemas.microsoft.com/office/drawing/2014/main" id="{2874FF75-6302-41B5-B140-DB05BF16A050}"/>
                  </a:ext>
                </a:extLst>
              </p:cNvPr>
              <p:cNvSpPr>
                <a:spLocks noRot="1" noChangeAspect="1" noMove="1" noResize="1" noEditPoints="1" noAdjustHandles="1" noChangeArrowheads="1" noChangeShapeType="1" noTextEdit="1"/>
              </p:cNvSpPr>
              <p:nvPr/>
            </p:nvSpPr>
            <p:spPr>
              <a:xfrm>
                <a:off x="8375650" y="3097395"/>
                <a:ext cx="361950" cy="901700"/>
              </a:xfrm>
              <a:prstGeom prst="rect">
                <a:avLst/>
              </a:prstGeom>
              <a:blipFill>
                <a:blip r:embed="rId18"/>
                <a:stretch>
                  <a:fillRect l="-22951"/>
                </a:stretch>
              </a:blipFill>
            </p:spPr>
            <p:txBody>
              <a:bodyPr/>
              <a:lstStyle/>
              <a:p>
                <a:r>
                  <a:rPr lang="zh-TW" altLang="en-US">
                    <a:noFill/>
                  </a:rPr>
                  <a:t> </a:t>
                </a:r>
              </a:p>
            </p:txBody>
          </p:sp>
        </mc:Fallback>
      </mc:AlternateContent>
      <p:cxnSp>
        <p:nvCxnSpPr>
          <p:cNvPr id="35" name="直線單箭頭接點 34">
            <a:extLst>
              <a:ext uri="{FF2B5EF4-FFF2-40B4-BE49-F238E27FC236}">
                <a16:creationId xmlns:a16="http://schemas.microsoft.com/office/drawing/2014/main" xmlns="" id="{2426FD0F-75FD-46C9-B3F6-0926F96FDA0C}"/>
              </a:ext>
            </a:extLst>
          </p:cNvPr>
          <p:cNvCxnSpPr/>
          <p:nvPr/>
        </p:nvCxnSpPr>
        <p:spPr>
          <a:xfrm>
            <a:off x="9457690" y="227825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xmlns="" id="{DAC14052-2003-49C2-A087-FE77796B9F1B}"/>
                  </a:ext>
                </a:extLst>
              </p:cNvPr>
              <p:cNvSpPr/>
              <p:nvPr/>
            </p:nvSpPr>
            <p:spPr>
              <a:xfrm>
                <a:off x="9902190" y="183057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6" name="矩形 35">
                <a:extLst>
                  <a:ext uri="{FF2B5EF4-FFF2-40B4-BE49-F238E27FC236}">
                    <a16:creationId xmlns:a16="http://schemas.microsoft.com/office/drawing/2014/main" id="{DAC14052-2003-49C2-A087-FE77796B9F1B}"/>
                  </a:ext>
                </a:extLst>
              </p:cNvPr>
              <p:cNvSpPr>
                <a:spLocks noRot="1" noChangeAspect="1" noMove="1" noResize="1" noEditPoints="1" noAdjustHandles="1" noChangeArrowheads="1" noChangeShapeType="1" noTextEdit="1"/>
              </p:cNvSpPr>
              <p:nvPr/>
            </p:nvSpPr>
            <p:spPr>
              <a:xfrm>
                <a:off x="8378190" y="1830573"/>
                <a:ext cx="361950" cy="901700"/>
              </a:xfrm>
              <a:prstGeom prst="rect">
                <a:avLst/>
              </a:prstGeom>
              <a:blipFill>
                <a:blip r:embed="rId19"/>
                <a:stretch>
                  <a:fillRect l="-20968"/>
                </a:stretch>
              </a:blipFill>
            </p:spPr>
            <p:txBody>
              <a:bodyPr/>
              <a:lstStyle/>
              <a:p>
                <a:r>
                  <a:rPr lang="zh-TW" altLang="en-US">
                    <a:noFill/>
                  </a:rPr>
                  <a:t> </a:t>
                </a:r>
              </a:p>
            </p:txBody>
          </p:sp>
        </mc:Fallback>
      </mc:AlternateContent>
      <p:sp>
        <p:nvSpPr>
          <p:cNvPr id="37" name="矩形 36">
            <a:extLst>
              <a:ext uri="{FF2B5EF4-FFF2-40B4-BE49-F238E27FC236}">
                <a16:creationId xmlns:a16="http://schemas.microsoft.com/office/drawing/2014/main" xmlns="" id="{5364DB7F-8267-4392-B4E1-FF4005E7A7B3}"/>
              </a:ext>
            </a:extLst>
          </p:cNvPr>
          <p:cNvSpPr/>
          <p:nvPr/>
        </p:nvSpPr>
        <p:spPr>
          <a:xfrm>
            <a:off x="9097645" y="1811523"/>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39" name="矩形 38">
            <a:extLst>
              <a:ext uri="{FF2B5EF4-FFF2-40B4-BE49-F238E27FC236}">
                <a16:creationId xmlns:a16="http://schemas.microsoft.com/office/drawing/2014/main" xmlns="" id="{F8856DBA-F217-481E-94C8-9CA0CB9C7E5E}"/>
              </a:ext>
            </a:extLst>
          </p:cNvPr>
          <p:cNvSpPr/>
          <p:nvPr/>
        </p:nvSpPr>
        <p:spPr>
          <a:xfrm>
            <a:off x="9090978" y="3110101"/>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40" name="矩形 39">
            <a:extLst>
              <a:ext uri="{FF2B5EF4-FFF2-40B4-BE49-F238E27FC236}">
                <a16:creationId xmlns:a16="http://schemas.microsoft.com/office/drawing/2014/main" xmlns="" id="{B8A93E1F-9C40-49EF-977C-5DA0EFE0EEF0}"/>
              </a:ext>
            </a:extLst>
          </p:cNvPr>
          <p:cNvSpPr/>
          <p:nvPr/>
        </p:nvSpPr>
        <p:spPr>
          <a:xfrm>
            <a:off x="9110980" y="4350630"/>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3EB93B72-516D-408C-91F5-D8C7BCFB005D}"/>
                  </a:ext>
                </a:extLst>
              </p:cNvPr>
              <p:cNvSpPr/>
              <p:nvPr/>
            </p:nvSpPr>
            <p:spPr>
              <a:xfrm>
                <a:off x="8261486" y="18555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1" name="矩形 40">
                <a:extLst>
                  <a:ext uri="{FF2B5EF4-FFF2-40B4-BE49-F238E27FC236}">
                    <a16:creationId xmlns:a16="http://schemas.microsoft.com/office/drawing/2014/main" id="{3EB93B72-516D-408C-91F5-D8C7BCFB005D}"/>
                  </a:ext>
                </a:extLst>
              </p:cNvPr>
              <p:cNvSpPr>
                <a:spLocks noRot="1" noChangeAspect="1" noMove="1" noResize="1" noEditPoints="1" noAdjustHandles="1" noChangeArrowheads="1" noChangeShapeType="1" noTextEdit="1"/>
              </p:cNvSpPr>
              <p:nvPr/>
            </p:nvSpPr>
            <p:spPr>
              <a:xfrm>
                <a:off x="6737486" y="1855524"/>
                <a:ext cx="361950" cy="901700"/>
              </a:xfrm>
              <a:prstGeom prst="rect">
                <a:avLst/>
              </a:prstGeom>
              <a:blipFill>
                <a:blip r:embed="rId20"/>
                <a:stretch>
                  <a:fillRect l="-19355" r="-48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DCC567CF-A32A-4B57-BB42-F0D0432DAEB7}"/>
                  </a:ext>
                </a:extLst>
              </p:cNvPr>
              <p:cNvSpPr/>
              <p:nvPr/>
            </p:nvSpPr>
            <p:spPr>
              <a:xfrm>
                <a:off x="8248786" y="311123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43" name="矩形 42">
                <a:extLst>
                  <a:ext uri="{FF2B5EF4-FFF2-40B4-BE49-F238E27FC236}">
                    <a16:creationId xmlns:a16="http://schemas.microsoft.com/office/drawing/2014/main" id="{DCC567CF-A32A-4B57-BB42-F0D0432DAEB7}"/>
                  </a:ext>
                </a:extLst>
              </p:cNvPr>
              <p:cNvSpPr>
                <a:spLocks noRot="1" noChangeAspect="1" noMove="1" noResize="1" noEditPoints="1" noAdjustHandles="1" noChangeArrowheads="1" noChangeShapeType="1" noTextEdit="1"/>
              </p:cNvSpPr>
              <p:nvPr/>
            </p:nvSpPr>
            <p:spPr>
              <a:xfrm>
                <a:off x="6724786" y="3111235"/>
                <a:ext cx="361950" cy="901700"/>
              </a:xfrm>
              <a:prstGeom prst="rect">
                <a:avLst/>
              </a:prstGeom>
              <a:blipFill>
                <a:blip r:embed="rId21"/>
                <a:stretch>
                  <a:fillRect l="-19355" r="-48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044C1CBF-634C-49D8-B989-15AB9F0C8C80}"/>
                  </a:ext>
                </a:extLst>
              </p:cNvPr>
              <p:cNvSpPr/>
              <p:nvPr/>
            </p:nvSpPr>
            <p:spPr>
              <a:xfrm>
                <a:off x="8261486" y="436694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44" name="矩形 43">
                <a:extLst>
                  <a:ext uri="{FF2B5EF4-FFF2-40B4-BE49-F238E27FC236}">
                    <a16:creationId xmlns:a16="http://schemas.microsoft.com/office/drawing/2014/main" id="{044C1CBF-634C-49D8-B989-15AB9F0C8C80}"/>
                  </a:ext>
                </a:extLst>
              </p:cNvPr>
              <p:cNvSpPr>
                <a:spLocks noRot="1" noChangeAspect="1" noMove="1" noResize="1" noEditPoints="1" noAdjustHandles="1" noChangeArrowheads="1" noChangeShapeType="1" noTextEdit="1"/>
              </p:cNvSpPr>
              <p:nvPr/>
            </p:nvSpPr>
            <p:spPr>
              <a:xfrm>
                <a:off x="6737486" y="4366946"/>
                <a:ext cx="361950" cy="901700"/>
              </a:xfrm>
              <a:prstGeom prst="rect">
                <a:avLst/>
              </a:prstGeom>
              <a:blipFill>
                <a:blip r:embed="rId22"/>
                <a:stretch>
                  <a:fillRect l="-19355" r="-4839"/>
                </a:stretch>
              </a:blipFill>
            </p:spPr>
            <p:txBody>
              <a:bodyPr/>
              <a:lstStyle/>
              <a:p>
                <a:r>
                  <a:rPr lang="zh-TW" altLang="en-US">
                    <a:noFill/>
                  </a:rPr>
                  <a:t> </a:t>
                </a:r>
              </a:p>
            </p:txBody>
          </p:sp>
        </mc:Fallback>
      </mc:AlternateContent>
      <p:cxnSp>
        <p:nvCxnSpPr>
          <p:cNvPr id="45" name="直線單箭頭接點 44">
            <a:extLst>
              <a:ext uri="{FF2B5EF4-FFF2-40B4-BE49-F238E27FC236}">
                <a16:creationId xmlns:a16="http://schemas.microsoft.com/office/drawing/2014/main" xmlns="" id="{F3CECF99-FDE8-49F3-B3AB-96FCDA744ACE}"/>
              </a:ext>
            </a:extLst>
          </p:cNvPr>
          <p:cNvCxnSpPr/>
          <p:nvPr/>
        </p:nvCxnSpPr>
        <p:spPr>
          <a:xfrm>
            <a:off x="8623436" y="479761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xmlns="" id="{45A9E7A1-97DB-48E0-834F-D096AD090FDE}"/>
              </a:ext>
            </a:extLst>
          </p:cNvPr>
          <p:cNvCxnSpPr/>
          <p:nvPr/>
        </p:nvCxnSpPr>
        <p:spPr>
          <a:xfrm>
            <a:off x="8623436" y="354507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xmlns="" id="{EBE9C97A-A331-4C9B-A4A9-FDCA63DCA7C7}"/>
              </a:ext>
            </a:extLst>
          </p:cNvPr>
          <p:cNvCxnSpPr/>
          <p:nvPr/>
        </p:nvCxnSpPr>
        <p:spPr>
          <a:xfrm>
            <a:off x="8625976" y="227825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xmlns="" id="{42B692D4-C828-4AE6-B22D-4BE9145F59C7}"/>
              </a:ext>
            </a:extLst>
          </p:cNvPr>
          <p:cNvCxnSpPr>
            <a:cxnSpLocks/>
            <a:endCxn id="41" idx="1"/>
          </p:cNvCxnSpPr>
          <p:nvPr/>
        </p:nvCxnSpPr>
        <p:spPr>
          <a:xfrm>
            <a:off x="4857750" y="228142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xmlns="" id="{E8C006A6-1C34-4573-895E-4CEE36AAB148}"/>
              </a:ext>
            </a:extLst>
          </p:cNvPr>
          <p:cNvCxnSpPr>
            <a:cxnSpLocks/>
          </p:cNvCxnSpPr>
          <p:nvPr/>
        </p:nvCxnSpPr>
        <p:spPr>
          <a:xfrm>
            <a:off x="4857750" y="3545073"/>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xmlns="" id="{81A12FB3-AE97-4B92-9586-1874826A6AB3}"/>
              </a:ext>
            </a:extLst>
          </p:cNvPr>
          <p:cNvCxnSpPr>
            <a:cxnSpLocks/>
          </p:cNvCxnSpPr>
          <p:nvPr/>
        </p:nvCxnSpPr>
        <p:spPr>
          <a:xfrm>
            <a:off x="4857750" y="479761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xmlns="" id="{F7A4736D-E92B-4664-B0DF-F6E745A55A36}"/>
              </a:ext>
            </a:extLst>
          </p:cNvPr>
          <p:cNvCxnSpPr>
            <a:cxnSpLocks/>
            <a:stCxn id="62" idx="0"/>
            <a:endCxn id="41" idx="1"/>
          </p:cNvCxnSpPr>
          <p:nvPr/>
        </p:nvCxnSpPr>
        <p:spPr>
          <a:xfrm flipV="1">
            <a:off x="6109064" y="2306374"/>
            <a:ext cx="215242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xmlns="" id="{4BD5E4A6-2367-43E3-86D4-C3B9BE4AA01B}"/>
              </a:ext>
            </a:extLst>
          </p:cNvPr>
          <p:cNvCxnSpPr>
            <a:cxnSpLocks/>
            <a:stCxn id="62" idx="0"/>
            <a:endCxn id="43" idx="1"/>
          </p:cNvCxnSpPr>
          <p:nvPr/>
        </p:nvCxnSpPr>
        <p:spPr>
          <a:xfrm flipV="1">
            <a:off x="6109064" y="3562086"/>
            <a:ext cx="2139723"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xmlns="" id="{7088A57D-EDF6-411E-B9C6-06D0B225E8B1}"/>
              </a:ext>
            </a:extLst>
          </p:cNvPr>
          <p:cNvCxnSpPr>
            <a:cxnSpLocks/>
            <a:stCxn id="62" idx="0"/>
            <a:endCxn id="44" idx="1"/>
          </p:cNvCxnSpPr>
          <p:nvPr/>
        </p:nvCxnSpPr>
        <p:spPr>
          <a:xfrm flipV="1">
            <a:off x="6109064" y="4817796"/>
            <a:ext cx="2152423"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xmlns="" id="{C9D83508-B0A2-477D-84FB-D3316FA22F76}"/>
              </a:ext>
            </a:extLst>
          </p:cNvPr>
          <p:cNvCxnSpPr>
            <a:cxnSpLocks/>
            <a:stCxn id="63" idx="0"/>
            <a:endCxn id="41" idx="1"/>
          </p:cNvCxnSpPr>
          <p:nvPr/>
        </p:nvCxnSpPr>
        <p:spPr>
          <a:xfrm flipV="1">
            <a:off x="7460706" y="2306374"/>
            <a:ext cx="800780"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xmlns="" id="{CDDDDD2E-74AD-4553-B6E6-E9E8F4C3C7BB}"/>
              </a:ext>
            </a:extLst>
          </p:cNvPr>
          <p:cNvCxnSpPr>
            <a:cxnSpLocks/>
            <a:stCxn id="63" idx="0"/>
            <a:endCxn id="43" idx="1"/>
          </p:cNvCxnSpPr>
          <p:nvPr/>
        </p:nvCxnSpPr>
        <p:spPr>
          <a:xfrm flipV="1">
            <a:off x="7460706" y="3562086"/>
            <a:ext cx="788080"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xmlns="" id="{60907606-F6A2-457F-B964-FEEE7D5462DF}"/>
              </a:ext>
            </a:extLst>
          </p:cNvPr>
          <p:cNvCxnSpPr>
            <a:cxnSpLocks/>
            <a:stCxn id="63" idx="0"/>
            <a:endCxn id="44" idx="1"/>
          </p:cNvCxnSpPr>
          <p:nvPr/>
        </p:nvCxnSpPr>
        <p:spPr>
          <a:xfrm flipV="1">
            <a:off x="7460706" y="4817796"/>
            <a:ext cx="800780"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箭號: 彎曲 76">
            <a:extLst>
              <a:ext uri="{FF2B5EF4-FFF2-40B4-BE49-F238E27FC236}">
                <a16:creationId xmlns:a16="http://schemas.microsoft.com/office/drawing/2014/main" xmlns="" id="{A1207C65-BEF1-4877-BEC2-25FBCD0650D7}"/>
              </a:ext>
            </a:extLst>
          </p:cNvPr>
          <p:cNvSpPr/>
          <p:nvPr/>
        </p:nvSpPr>
        <p:spPr>
          <a:xfrm flipV="1">
            <a:off x="4553721" y="5462510"/>
            <a:ext cx="1326742" cy="842923"/>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78" name="文字方塊 77">
            <a:extLst>
              <a:ext uri="{FF2B5EF4-FFF2-40B4-BE49-F238E27FC236}">
                <a16:creationId xmlns:a16="http://schemas.microsoft.com/office/drawing/2014/main" xmlns="" id="{2922385D-C276-4AE5-BF2F-2CA0DBC6701E}"/>
              </a:ext>
            </a:extLst>
          </p:cNvPr>
          <p:cNvSpPr txBox="1"/>
          <p:nvPr/>
        </p:nvSpPr>
        <p:spPr>
          <a:xfrm>
            <a:off x="7950926" y="5655552"/>
            <a:ext cx="2485072" cy="830997"/>
          </a:xfrm>
          <a:prstGeom prst="rect">
            <a:avLst/>
          </a:prstGeom>
          <a:noFill/>
        </p:spPr>
        <p:txBody>
          <a:bodyPr wrap="square" rtlCol="0">
            <a:spAutoFit/>
          </a:bodyPr>
          <a:lstStyle/>
          <a:p>
            <a:r>
              <a:rPr lang="en-US" altLang="zh-TW" sz="2400" dirty="0">
                <a:solidFill>
                  <a:srgbClr val="FF0000"/>
                </a:solidFill>
              </a:rPr>
              <a:t>How to do </a:t>
            </a:r>
            <a:r>
              <a:rPr lang="en-US" altLang="zh-TW" sz="2400" dirty="0" err="1">
                <a:solidFill>
                  <a:srgbClr val="FF0000"/>
                </a:solidFill>
              </a:rPr>
              <a:t>backpropogation</a:t>
            </a:r>
            <a:r>
              <a:rPr lang="en-US" altLang="zh-TW" sz="2400" dirty="0">
                <a:solidFill>
                  <a:srgbClr val="FF0000"/>
                </a:solidFill>
              </a:rPr>
              <a:t>?</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xmlns="" id="{F590627A-A6EC-40FA-8F9D-A0EB48DC48E6}"/>
                  </a:ext>
                </a:extLst>
              </p:cNvPr>
              <p:cNvSpPr/>
              <p:nvPr/>
            </p:nvSpPr>
            <p:spPr>
              <a:xfrm>
                <a:off x="2123839" y="1841502"/>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charset="0"/>
                            </a:rPr>
                          </m:ctrlPr>
                        </m:sSupPr>
                        <m:e>
                          <m:r>
                            <a:rPr lang="en-US" altLang="zh-TW" sz="2400" i="1">
                              <a:solidFill>
                                <a:schemeClr val="tx1"/>
                              </a:solidFill>
                              <a:latin typeface="Cambria Math" panose="02040503050406030204" pitchFamily="18" charset="0"/>
                            </a:rPr>
                            <m:t>𝑥</m:t>
                          </m:r>
                        </m:e>
                        <m:sup>
                          <m:r>
                            <a:rPr lang="en-US" altLang="zh-TW" sz="2400" i="1">
                              <a:solidFill>
                                <a:schemeClr val="tx1"/>
                              </a:solidFill>
                              <a:latin typeface="Cambria Math" panose="02040503050406030204" pitchFamily="18" charset="0"/>
                            </a:rPr>
                            <m:t>1</m:t>
                          </m:r>
                        </m:sup>
                      </m:sSup>
                    </m:oMath>
                  </m:oMathPara>
                </a14:m>
                <a:endParaRPr lang="zh-TW" altLang="en-US" sz="2400" dirty="0">
                  <a:solidFill>
                    <a:schemeClr val="tx1"/>
                  </a:solidFill>
                </a:endParaRPr>
              </a:p>
            </p:txBody>
          </p:sp>
        </mc:Choice>
        <mc:Fallback xmlns="">
          <p:sp>
            <p:nvSpPr>
              <p:cNvPr id="51" name="矩形 50">
                <a:extLst>
                  <a:ext uri="{FF2B5EF4-FFF2-40B4-BE49-F238E27FC236}">
                    <a16:creationId xmlns:a16="http://schemas.microsoft.com/office/drawing/2014/main" xmlns="" xmlns:a14="http://schemas.microsoft.com/office/drawing/2010/main" id="{F590627A-A6EC-40FA-8F9D-A0EB48DC48E6}"/>
                  </a:ext>
                </a:extLst>
              </p:cNvPr>
              <p:cNvSpPr>
                <a:spLocks noRot="1" noChangeAspect="1" noMove="1" noResize="1" noEditPoints="1" noAdjustHandles="1" noChangeArrowheads="1" noChangeShapeType="1" noTextEdit="1"/>
              </p:cNvSpPr>
              <p:nvPr/>
            </p:nvSpPr>
            <p:spPr>
              <a:xfrm>
                <a:off x="2123839" y="1841502"/>
                <a:ext cx="361950" cy="901700"/>
              </a:xfrm>
              <a:prstGeom prst="rect">
                <a:avLst/>
              </a:prstGeom>
              <a:blipFill rotWithShape="0">
                <a:blip r:embed="rId23"/>
                <a:stretch>
                  <a:fillRect l="-23333" r="-1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xmlns="" id="{CF1FADBD-C262-446E-809E-D526261D1F0A}"/>
                  </a:ext>
                </a:extLst>
              </p:cNvPr>
              <p:cNvSpPr/>
              <p:nvPr/>
            </p:nvSpPr>
            <p:spPr>
              <a:xfrm>
                <a:off x="2111139" y="3097213"/>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charset="0"/>
                            </a:rPr>
                          </m:ctrlPr>
                        </m:sSupPr>
                        <m:e>
                          <m:r>
                            <a:rPr lang="en-US" altLang="zh-TW" sz="2400" i="1">
                              <a:solidFill>
                                <a:schemeClr val="tx1"/>
                              </a:solidFill>
                              <a:latin typeface="Cambria Math" panose="02040503050406030204" pitchFamily="18" charset="0"/>
                            </a:rPr>
                            <m:t>𝑥</m:t>
                          </m:r>
                        </m:e>
                        <m:sup>
                          <m:r>
                            <a:rPr lang="en-US" altLang="zh-TW" sz="2400" i="1">
                              <a:solidFill>
                                <a:schemeClr val="tx1"/>
                              </a:solidFill>
                              <a:latin typeface="Cambria Math" panose="02040503050406030204" pitchFamily="18" charset="0"/>
                            </a:rPr>
                            <m:t>2</m:t>
                          </m:r>
                        </m:sup>
                      </m:sSup>
                    </m:oMath>
                  </m:oMathPara>
                </a14:m>
                <a:endParaRPr lang="zh-TW" altLang="en-US" sz="2400" dirty="0"/>
              </a:p>
            </p:txBody>
          </p:sp>
        </mc:Choice>
        <mc:Fallback xmlns="">
          <p:sp>
            <p:nvSpPr>
              <p:cNvPr id="55" name="矩形 54">
                <a:extLst>
                  <a:ext uri="{FF2B5EF4-FFF2-40B4-BE49-F238E27FC236}">
                    <a16:creationId xmlns:a16="http://schemas.microsoft.com/office/drawing/2014/main" xmlns="" xmlns:a14="http://schemas.microsoft.com/office/drawing/2010/main" id="{CF1FADBD-C262-446E-809E-D526261D1F0A}"/>
                  </a:ext>
                </a:extLst>
              </p:cNvPr>
              <p:cNvSpPr>
                <a:spLocks noRot="1" noChangeAspect="1" noMove="1" noResize="1" noEditPoints="1" noAdjustHandles="1" noChangeArrowheads="1" noChangeShapeType="1" noTextEdit="1"/>
              </p:cNvSpPr>
              <p:nvPr/>
            </p:nvSpPr>
            <p:spPr>
              <a:xfrm>
                <a:off x="2111139" y="3097213"/>
                <a:ext cx="361950" cy="901700"/>
              </a:xfrm>
              <a:prstGeom prst="rect">
                <a:avLst/>
              </a:prstGeom>
              <a:blipFill rotWithShape="0">
                <a:blip r:embed="rId6"/>
                <a:stretch>
                  <a:fillRect l="-23333" r="-1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xmlns="" id="{1B5B5492-5B04-4340-A9EE-B3B83FEFF96A}"/>
                  </a:ext>
                </a:extLst>
              </p:cNvPr>
              <p:cNvSpPr/>
              <p:nvPr/>
            </p:nvSpPr>
            <p:spPr>
              <a:xfrm>
                <a:off x="2105551" y="4352924"/>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charset="0"/>
                            </a:rPr>
                          </m:ctrlPr>
                        </m:sSupPr>
                        <m:e>
                          <m:r>
                            <a:rPr lang="en-US" altLang="zh-TW" sz="2400" i="1">
                              <a:solidFill>
                                <a:schemeClr val="tx1"/>
                              </a:solidFill>
                              <a:latin typeface="Cambria Math" panose="02040503050406030204" pitchFamily="18" charset="0"/>
                            </a:rPr>
                            <m:t>𝑥</m:t>
                          </m:r>
                        </m:e>
                        <m:sup>
                          <m:r>
                            <a:rPr lang="en-US" altLang="zh-TW" sz="2400" i="1">
                              <a:solidFill>
                                <a:schemeClr val="tx1"/>
                              </a:solidFill>
                              <a:latin typeface="Cambria Math" panose="02040503050406030204" pitchFamily="18" charset="0"/>
                            </a:rPr>
                            <m:t>3</m:t>
                          </m:r>
                        </m:sup>
                      </m:sSup>
                    </m:oMath>
                  </m:oMathPara>
                </a14:m>
                <a:endParaRPr lang="zh-TW" altLang="en-US" sz="2400" dirty="0"/>
              </a:p>
            </p:txBody>
          </p:sp>
        </mc:Choice>
        <mc:Fallback xmlns="">
          <p:sp>
            <p:nvSpPr>
              <p:cNvPr id="56" name="矩形 55">
                <a:extLst>
                  <a:ext uri="{FF2B5EF4-FFF2-40B4-BE49-F238E27FC236}">
                    <a16:creationId xmlns:a16="http://schemas.microsoft.com/office/drawing/2014/main" xmlns="" xmlns:a14="http://schemas.microsoft.com/office/drawing/2010/main" id="{1B5B5492-5B04-4340-A9EE-B3B83FEFF96A}"/>
                  </a:ext>
                </a:extLst>
              </p:cNvPr>
              <p:cNvSpPr>
                <a:spLocks noRot="1" noChangeAspect="1" noMove="1" noResize="1" noEditPoints="1" noAdjustHandles="1" noChangeArrowheads="1" noChangeShapeType="1" noTextEdit="1"/>
              </p:cNvSpPr>
              <p:nvPr/>
            </p:nvSpPr>
            <p:spPr>
              <a:xfrm>
                <a:off x="2105551" y="4352924"/>
                <a:ext cx="361950" cy="901700"/>
              </a:xfrm>
              <a:prstGeom prst="rect">
                <a:avLst/>
              </a:prstGeom>
              <a:blipFill rotWithShape="0">
                <a:blip r:embed="rId24"/>
                <a:stretch>
                  <a:fillRect l="-23333" r="-333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9464504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2" grpId="0" animBg="1"/>
      <p:bldP spid="34" grpId="0" animBg="1"/>
      <p:bldP spid="36" grpId="0" animBg="1"/>
      <p:bldP spid="37" grpId="0" animBg="1"/>
      <p:bldP spid="39" grpId="0" animBg="1"/>
      <p:bldP spid="40" grpId="0" animBg="1"/>
      <p:bldP spid="41" grpId="0" animBg="1"/>
      <p:bldP spid="43" grpId="0" animBg="1"/>
      <p:bldP spid="44" grpId="0" animBg="1"/>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2473162"/>
            <a:ext cx="5074685" cy="207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1" indent="-457200">
              <a:spcBef>
                <a:spcPts val="1000"/>
              </a:spcBef>
              <a:buFont typeface="Wingdings" charset="2"/>
              <a:buChar char="n"/>
            </a:pPr>
            <a:r>
              <a:rPr kumimoji="1" lang="zh-CN" altLang="en-US" sz="2800" dirty="0" smtClean="0">
                <a:solidFill>
                  <a:srgbClr val="002060"/>
                </a:solidFill>
                <a:latin typeface="微软雅黑" panose="020B0503020204020204" pitchFamily="34" charset="-122"/>
                <a:ea typeface="微软雅黑" panose="020B0503020204020204" pitchFamily="34" charset="-122"/>
              </a:rPr>
              <a:t>梯度</a:t>
            </a:r>
            <a:r>
              <a:rPr kumimoji="1" lang="zh-CN" altLang="en-US" sz="2800" dirty="0">
                <a:solidFill>
                  <a:srgbClr val="002060"/>
                </a:solidFill>
                <a:latin typeface="微软雅黑" panose="020B0503020204020204" pitchFamily="34" charset="-122"/>
                <a:ea typeface="微软雅黑" panose="020B0503020204020204" pitchFamily="34" charset="-122"/>
              </a:rPr>
              <a:t>下降的</a:t>
            </a:r>
            <a:r>
              <a:rPr kumimoji="1" lang="zh-CN" altLang="en-US" sz="2800" dirty="0" smtClean="0">
                <a:solidFill>
                  <a:srgbClr val="002060"/>
                </a:solidFill>
                <a:latin typeface="微软雅黑" panose="020B0503020204020204" pitchFamily="34" charset="-122"/>
                <a:ea typeface="微软雅黑" panose="020B0503020204020204" pitchFamily="34" charset="-122"/>
              </a:rPr>
              <a:t>改进（线性回归部分已讲）</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lvl="1" indent="-457200">
              <a:spcBef>
                <a:spcPts val="1000"/>
              </a:spcBef>
              <a:buFont typeface="Wingdings"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网络权重初始化</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lvl="1" indent="-457200">
              <a:spcBef>
                <a:spcPts val="1000"/>
              </a:spcBef>
              <a:buFont typeface="Wingdings" charset="2"/>
              <a:buChar char="n"/>
            </a:pPr>
            <a:r>
              <a:rPr kumimoji="1" lang="zh-CN" altLang="en-US" sz="2800" dirty="0" smtClean="0">
                <a:solidFill>
                  <a:srgbClr val="002060"/>
                </a:solidFill>
                <a:latin typeface="微软雅黑" panose="020B0503020204020204" pitchFamily="34" charset="-122"/>
                <a:ea typeface="微软雅黑" panose="020B0503020204020204" pitchFamily="34" charset="-122"/>
              </a:rPr>
              <a:t>抗</a:t>
            </a:r>
            <a:r>
              <a:rPr kumimoji="1" lang="zh-CN" altLang="en-US" sz="2800" dirty="0">
                <a:solidFill>
                  <a:srgbClr val="002060"/>
                </a:solidFill>
                <a:latin typeface="微软雅黑" panose="020B0503020204020204" pitchFamily="34" charset="-122"/>
                <a:ea typeface="微软雅黑" panose="020B0503020204020204" pitchFamily="34" charset="-122"/>
              </a:rPr>
              <a:t>过拟合</a:t>
            </a:r>
            <a:r>
              <a:rPr kumimoji="1" lang="zh-CN" altLang="en-US" sz="2800" dirty="0" smtClean="0">
                <a:solidFill>
                  <a:srgbClr val="002060"/>
                </a:solidFill>
                <a:latin typeface="微软雅黑" panose="020B0503020204020204" pitchFamily="34" charset="-122"/>
                <a:ea typeface="微软雅黑" panose="020B0503020204020204" pitchFamily="34" charset="-122"/>
              </a:rPr>
              <a:t>策略</a:t>
            </a:r>
            <a:endParaRPr kumimoji="1" lang="en-US" altLang="zh-CN" sz="2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1991411"/>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xmlns="" id="{EA7AA007-2D4F-46F7-9178-673A143BF94D}"/>
              </a:ext>
            </a:extLst>
          </p:cNvPr>
          <p:cNvSpPr/>
          <p:nvPr/>
        </p:nvSpPr>
        <p:spPr>
          <a:xfrm>
            <a:off x="4396082" y="1688963"/>
            <a:ext cx="546780" cy="3712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xmlns=""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xmlns=""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xmlns="" id="{7885A16A-D1F7-42C8-BD42-65B0D57F092E}"/>
              </a:ext>
            </a:extLst>
          </p:cNvPr>
          <p:cNvCxnSpPr/>
          <p:nvPr/>
        </p:nvCxnSpPr>
        <p:spPr>
          <a:xfrm>
            <a:off x="4038600" y="48037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quarter" idx="10"/>
          </p:nvPr>
        </p:nvSpPr>
        <p:spPr/>
        <p:txBody>
          <a:bodyPr/>
          <a:lstStyle/>
          <a:p>
            <a:endParaRPr kumimoji="1" lang="zh-CN" altLang="en-US"/>
          </a:p>
        </p:txBody>
      </p:sp>
      <p:sp>
        <p:nvSpPr>
          <p:cNvPr id="2" name="標題 1">
            <a:extLst>
              <a:ext uri="{FF2B5EF4-FFF2-40B4-BE49-F238E27FC236}">
                <a16:creationId xmlns:a16="http://schemas.microsoft.com/office/drawing/2014/main" xmlns=""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1384300" y="1841502"/>
                <a:ext cx="1308100" cy="9017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1384300" y="3097213"/>
                <a:ext cx="1308100" cy="90170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1384300" y="4352924"/>
                <a:ext cx="1308100" cy="90170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2971800" y="1841502"/>
                <a:ext cx="361950" cy="901700"/>
              </a:xfrm>
              <a:prstGeom prst="rect">
                <a:avLst/>
              </a:prstGeom>
              <a:blipFill>
                <a:blip r:embed="rId9"/>
                <a:stretch>
                  <a:fillRect l="-1967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2959100" y="3097213"/>
                <a:ext cx="361950" cy="901700"/>
              </a:xfrm>
              <a:prstGeom prst="rect">
                <a:avLst/>
              </a:prstGeom>
              <a:blipFill>
                <a:blip r:embed="rId10"/>
                <a:stretch>
                  <a:fillRect l="-1935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2971800" y="4352924"/>
                <a:ext cx="361950" cy="901700"/>
              </a:xfrm>
              <a:prstGeom prst="rect">
                <a:avLst/>
              </a:prstGeom>
              <a:blipFill>
                <a:blip r:embed="rId11"/>
                <a:stretch>
                  <a:fillRect l="-21311"/>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xmlns=""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xmlns=""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xmlns="" id="{3808DA06-172D-4181-8E16-E63D4C22FE84}"/>
              </a:ext>
            </a:extLst>
          </p:cNvPr>
          <p:cNvCxnSpPr/>
          <p:nvPr/>
        </p:nvCxnSpPr>
        <p:spPr>
          <a:xfrm>
            <a:off x="2463800" y="482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45C0FDC5-555B-4DCB-A467-30F2AD50B1E8}"/>
                  </a:ext>
                </a:extLst>
              </p:cNvPr>
              <p:cNvSpPr/>
              <p:nvPr/>
            </p:nvSpPr>
            <p:spPr>
              <a:xfrm>
                <a:off x="5931263" y="5575296"/>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4407263" y="5575296"/>
                <a:ext cx="355600" cy="917578"/>
              </a:xfrm>
              <a:prstGeom prst="rect">
                <a:avLst/>
              </a:prstGeom>
              <a:blipFill>
                <a:blip r:embed="rId12"/>
                <a:stretch>
                  <a:fillRect l="-1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009C73E6-203D-409A-9A73-C5BC4CD46D18}"/>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id="{009C73E6-203D-409A-9A73-C5BC4CD46D18}"/>
                  </a:ext>
                </a:extLst>
              </p:cNvPr>
              <p:cNvSpPr>
                <a:spLocks noRot="1" noChangeAspect="1" noMove="1" noResize="1" noEditPoints="1" noAdjustHandles="1" noChangeArrowheads="1" noChangeShapeType="1" noTextEdit="1"/>
              </p:cNvSpPr>
              <p:nvPr/>
            </p:nvSpPr>
            <p:spPr>
              <a:xfrm>
                <a:off x="5758906" y="5575296"/>
                <a:ext cx="355600" cy="917578"/>
              </a:xfrm>
              <a:prstGeom prst="rect">
                <a:avLst/>
              </a:prstGeom>
              <a:blipFill>
                <a:blip r:embed="rId13"/>
                <a:stretch>
                  <a:fillRect l="-5000"/>
                </a:stretch>
              </a:blipFill>
            </p:spPr>
            <p:txBody>
              <a:bodyPr/>
              <a:lstStyle/>
              <a:p>
                <a:r>
                  <a:rPr lang="zh-TW" altLang="en-US">
                    <a:noFill/>
                  </a:rPr>
                  <a:t> </a:t>
                </a:r>
              </a:p>
            </p:txBody>
          </p:sp>
        </mc:Fallback>
      </mc:AlternateContent>
      <p:cxnSp>
        <p:nvCxnSpPr>
          <p:cNvPr id="68" name="直線單箭頭接點 67">
            <a:extLst>
              <a:ext uri="{FF2B5EF4-FFF2-40B4-BE49-F238E27FC236}">
                <a16:creationId xmlns:a16="http://schemas.microsoft.com/office/drawing/2014/main" xmlns="" id="{BE693145-D009-4402-AA39-F7C658868EB7}"/>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xmlns="" id="{781F3542-A782-48B3-ACC8-A4FA7630119C}"/>
                  </a:ext>
                </a:extLst>
              </p:cNvPr>
              <p:cNvSpPr txBox="1"/>
              <p:nvPr/>
            </p:nvSpPr>
            <p:spPr>
              <a:xfrm>
                <a:off x="8592923" y="1122930"/>
                <a:ext cx="2893660" cy="444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charset="0"/>
                            </a:rPr>
                          </m:ctrlPr>
                        </m:sSup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𝛾</m:t>
                      </m:r>
                      <m:r>
                        <a:rPr lang="zh-TW" altLang="en-US" sz="2800" i="1">
                          <a:latin typeface="Cambria Math" panose="02040503050406030204" pitchFamily="18" charset="0"/>
                        </a:rPr>
                        <m:t>⨀</m:t>
                      </m:r>
                      <m:sSup>
                        <m:sSupPr>
                          <m:ctrlPr>
                            <a:rPr lang="en-US" altLang="zh-TW" sz="2800" i="1">
                              <a:latin typeface="Cambria Math" charset="0"/>
                            </a:rPr>
                          </m:ctrlPr>
                        </m:sSup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71" name="文字方塊 70">
                <a:extLst>
                  <a:ext uri="{FF2B5EF4-FFF2-40B4-BE49-F238E27FC236}">
                    <a16:creationId xmlns:a16="http://schemas.microsoft.com/office/drawing/2014/main" xmlns:a14="http://schemas.microsoft.com/office/drawing/2010/main" xmlns="" id="{781F3542-A782-48B3-ACC8-A4FA7630119C}"/>
                  </a:ext>
                </a:extLst>
              </p:cNvPr>
              <p:cNvSpPr txBox="1">
                <a:spLocks noRot="1" noChangeAspect="1" noMove="1" noResize="1" noEditPoints="1" noAdjustHandles="1" noChangeArrowheads="1" noChangeShapeType="1" noTextEdit="1"/>
              </p:cNvSpPr>
              <p:nvPr/>
            </p:nvSpPr>
            <p:spPr>
              <a:xfrm>
                <a:off x="8592923" y="1122930"/>
                <a:ext cx="2893660" cy="444802"/>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xmlns="" id="{018E3D54-E9E1-456A-99A0-8C6090798F36}"/>
                  </a:ext>
                </a:extLst>
              </p:cNvPr>
              <p:cNvSpPr txBox="1"/>
              <p:nvPr/>
            </p:nvSpPr>
            <p:spPr>
              <a:xfrm>
                <a:off x="2113644" y="5739630"/>
                <a:ext cx="2153557" cy="842923"/>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t> </a:t>
                </a:r>
                <a:r>
                  <a:rPr lang="en-US" altLang="zh-TW" sz="2400" dirty="0"/>
                  <a:t>and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depends on </a:t>
                </a:r>
                <a14:m>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endParaRPr lang="zh-TW" altLang="en-US" sz="2400" dirty="0"/>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589643" y="5739629"/>
                <a:ext cx="2153557" cy="842923"/>
              </a:xfrm>
              <a:prstGeom prst="rect">
                <a:avLst/>
              </a:prstGeom>
              <a:blipFill>
                <a:blip r:embed="rId16"/>
                <a:stretch>
                  <a:fillRect l="-4533" t="-5797" b="-15942"/>
                </a:stretch>
              </a:blipFill>
            </p:spPr>
            <p:txBody>
              <a:bodyPr/>
              <a:lstStyle/>
              <a:p>
                <a:r>
                  <a:rPr lang="zh-TW" altLang="en-US">
                    <a:noFill/>
                  </a:rPr>
                  <a:t> </a:t>
                </a:r>
              </a:p>
            </p:txBody>
          </p:sp>
        </mc:Fallback>
      </mc:AlternateContent>
      <p:cxnSp>
        <p:nvCxnSpPr>
          <p:cNvPr id="31" name="直線單箭頭接點 30">
            <a:extLst>
              <a:ext uri="{FF2B5EF4-FFF2-40B4-BE49-F238E27FC236}">
                <a16:creationId xmlns:a16="http://schemas.microsoft.com/office/drawing/2014/main" xmlns="" id="{F2460236-A8E3-4C27-A99A-F4CCB83573CA}"/>
              </a:ext>
            </a:extLst>
          </p:cNvPr>
          <p:cNvCxnSpPr>
            <a:cxnSpLocks/>
            <a:stCxn id="44" idx="3"/>
          </p:cNvCxnSpPr>
          <p:nvPr/>
        </p:nvCxnSpPr>
        <p:spPr>
          <a:xfrm flipV="1">
            <a:off x="8623436" y="4800602"/>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xmlns="" id="{3DCB729F-4A67-42B0-8C97-81DF247A1301}"/>
                  </a:ext>
                </a:extLst>
              </p:cNvPr>
              <p:cNvSpPr/>
              <p:nvPr/>
            </p:nvSpPr>
            <p:spPr>
              <a:xfrm>
                <a:off x="10232934"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32" name="矩形 31">
                <a:extLst>
                  <a:ext uri="{FF2B5EF4-FFF2-40B4-BE49-F238E27FC236}">
                    <a16:creationId xmlns:a16="http://schemas.microsoft.com/office/drawing/2014/main" id="{3DCB729F-4A67-42B0-8C97-81DF247A1301}"/>
                  </a:ext>
                </a:extLst>
              </p:cNvPr>
              <p:cNvSpPr>
                <a:spLocks noRot="1" noChangeAspect="1" noMove="1" noResize="1" noEditPoints="1" noAdjustHandles="1" noChangeArrowheads="1" noChangeShapeType="1" noTextEdit="1"/>
              </p:cNvSpPr>
              <p:nvPr/>
            </p:nvSpPr>
            <p:spPr>
              <a:xfrm>
                <a:off x="8708934" y="4352924"/>
                <a:ext cx="361950" cy="901700"/>
              </a:xfrm>
              <a:prstGeom prst="rect">
                <a:avLst/>
              </a:prstGeom>
              <a:blipFill>
                <a:blip r:embed="rId17"/>
                <a:stretch>
                  <a:fillRect l="-21311" r="-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xmlns="" id="{2874FF75-6302-41B5-B140-DB05BF16A050}"/>
                  </a:ext>
                </a:extLst>
              </p:cNvPr>
              <p:cNvSpPr/>
              <p:nvPr/>
            </p:nvSpPr>
            <p:spPr>
              <a:xfrm>
                <a:off x="10232934" y="310038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4" name="矩形 33">
                <a:extLst>
                  <a:ext uri="{FF2B5EF4-FFF2-40B4-BE49-F238E27FC236}">
                    <a16:creationId xmlns:a16="http://schemas.microsoft.com/office/drawing/2014/main" id="{2874FF75-6302-41B5-B140-DB05BF16A050}"/>
                  </a:ext>
                </a:extLst>
              </p:cNvPr>
              <p:cNvSpPr>
                <a:spLocks noRot="1" noChangeAspect="1" noMove="1" noResize="1" noEditPoints="1" noAdjustHandles="1" noChangeArrowheads="1" noChangeShapeType="1" noTextEdit="1"/>
              </p:cNvSpPr>
              <p:nvPr/>
            </p:nvSpPr>
            <p:spPr>
              <a:xfrm>
                <a:off x="8708934" y="3100385"/>
                <a:ext cx="361950" cy="901700"/>
              </a:xfrm>
              <a:prstGeom prst="rect">
                <a:avLst/>
              </a:prstGeom>
              <a:blipFill>
                <a:blip r:embed="rId18"/>
                <a:stretch>
                  <a:fillRect l="-21311" r="-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xmlns="" id="{DAC14052-2003-49C2-A087-FE77796B9F1B}"/>
                  </a:ext>
                </a:extLst>
              </p:cNvPr>
              <p:cNvSpPr/>
              <p:nvPr/>
            </p:nvSpPr>
            <p:spPr>
              <a:xfrm>
                <a:off x="10235474" y="183356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6" name="矩形 35">
                <a:extLst>
                  <a:ext uri="{FF2B5EF4-FFF2-40B4-BE49-F238E27FC236}">
                    <a16:creationId xmlns:a16="http://schemas.microsoft.com/office/drawing/2014/main" id="{DAC14052-2003-49C2-A087-FE77796B9F1B}"/>
                  </a:ext>
                </a:extLst>
              </p:cNvPr>
              <p:cNvSpPr>
                <a:spLocks noRot="1" noChangeAspect="1" noMove="1" noResize="1" noEditPoints="1" noAdjustHandles="1" noChangeArrowheads="1" noChangeShapeType="1" noTextEdit="1"/>
              </p:cNvSpPr>
              <p:nvPr/>
            </p:nvSpPr>
            <p:spPr>
              <a:xfrm>
                <a:off x="8711474" y="1833563"/>
                <a:ext cx="361950" cy="901700"/>
              </a:xfrm>
              <a:prstGeom prst="rect">
                <a:avLst/>
              </a:prstGeom>
              <a:blipFill>
                <a:blip r:embed="rId19"/>
                <a:stretch>
                  <a:fillRect l="-19672" r="-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3EB93B72-516D-408C-91F5-D8C7BCFB005D}"/>
                  </a:ext>
                </a:extLst>
              </p:cNvPr>
              <p:cNvSpPr/>
              <p:nvPr/>
            </p:nvSpPr>
            <p:spPr>
              <a:xfrm>
                <a:off x="8261486" y="18555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1" name="矩形 40">
                <a:extLst>
                  <a:ext uri="{FF2B5EF4-FFF2-40B4-BE49-F238E27FC236}">
                    <a16:creationId xmlns:a16="http://schemas.microsoft.com/office/drawing/2014/main" id="{3EB93B72-516D-408C-91F5-D8C7BCFB005D}"/>
                  </a:ext>
                </a:extLst>
              </p:cNvPr>
              <p:cNvSpPr>
                <a:spLocks noRot="1" noChangeAspect="1" noMove="1" noResize="1" noEditPoints="1" noAdjustHandles="1" noChangeArrowheads="1" noChangeShapeType="1" noTextEdit="1"/>
              </p:cNvSpPr>
              <p:nvPr/>
            </p:nvSpPr>
            <p:spPr>
              <a:xfrm>
                <a:off x="6737486" y="1855524"/>
                <a:ext cx="361950" cy="901700"/>
              </a:xfrm>
              <a:prstGeom prst="rect">
                <a:avLst/>
              </a:prstGeom>
              <a:blipFill>
                <a:blip r:embed="rId20"/>
                <a:stretch>
                  <a:fillRect l="-19355" r="-48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DCC567CF-A32A-4B57-BB42-F0D0432DAEB7}"/>
                  </a:ext>
                </a:extLst>
              </p:cNvPr>
              <p:cNvSpPr/>
              <p:nvPr/>
            </p:nvSpPr>
            <p:spPr>
              <a:xfrm>
                <a:off x="8248786" y="311123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43" name="矩形 42">
                <a:extLst>
                  <a:ext uri="{FF2B5EF4-FFF2-40B4-BE49-F238E27FC236}">
                    <a16:creationId xmlns:a16="http://schemas.microsoft.com/office/drawing/2014/main" id="{DCC567CF-A32A-4B57-BB42-F0D0432DAEB7}"/>
                  </a:ext>
                </a:extLst>
              </p:cNvPr>
              <p:cNvSpPr>
                <a:spLocks noRot="1" noChangeAspect="1" noMove="1" noResize="1" noEditPoints="1" noAdjustHandles="1" noChangeArrowheads="1" noChangeShapeType="1" noTextEdit="1"/>
              </p:cNvSpPr>
              <p:nvPr/>
            </p:nvSpPr>
            <p:spPr>
              <a:xfrm>
                <a:off x="6724786" y="3111235"/>
                <a:ext cx="361950" cy="901700"/>
              </a:xfrm>
              <a:prstGeom prst="rect">
                <a:avLst/>
              </a:prstGeom>
              <a:blipFill>
                <a:blip r:embed="rId21"/>
                <a:stretch>
                  <a:fillRect l="-19355" r="-48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044C1CBF-634C-49D8-B989-15AB9F0C8C80}"/>
                  </a:ext>
                </a:extLst>
              </p:cNvPr>
              <p:cNvSpPr/>
              <p:nvPr/>
            </p:nvSpPr>
            <p:spPr>
              <a:xfrm>
                <a:off x="8261486" y="436694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44" name="矩形 43">
                <a:extLst>
                  <a:ext uri="{FF2B5EF4-FFF2-40B4-BE49-F238E27FC236}">
                    <a16:creationId xmlns:a16="http://schemas.microsoft.com/office/drawing/2014/main" id="{044C1CBF-634C-49D8-B989-15AB9F0C8C80}"/>
                  </a:ext>
                </a:extLst>
              </p:cNvPr>
              <p:cNvSpPr>
                <a:spLocks noRot="1" noChangeAspect="1" noMove="1" noResize="1" noEditPoints="1" noAdjustHandles="1" noChangeArrowheads="1" noChangeShapeType="1" noTextEdit="1"/>
              </p:cNvSpPr>
              <p:nvPr/>
            </p:nvSpPr>
            <p:spPr>
              <a:xfrm>
                <a:off x="6737486" y="4366946"/>
                <a:ext cx="361950" cy="901700"/>
              </a:xfrm>
              <a:prstGeom prst="rect">
                <a:avLst/>
              </a:prstGeom>
              <a:blipFill>
                <a:blip r:embed="rId22"/>
                <a:stretch>
                  <a:fillRect l="-19355" r="-4839"/>
                </a:stretch>
              </a:blipFill>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xmlns="" id="{42B692D4-C828-4AE6-B22D-4BE9145F59C7}"/>
              </a:ext>
            </a:extLst>
          </p:cNvPr>
          <p:cNvCxnSpPr>
            <a:cxnSpLocks/>
            <a:endCxn id="41" idx="1"/>
          </p:cNvCxnSpPr>
          <p:nvPr/>
        </p:nvCxnSpPr>
        <p:spPr>
          <a:xfrm>
            <a:off x="4857750" y="228142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xmlns="" id="{E8C006A6-1C34-4573-895E-4CEE36AAB148}"/>
              </a:ext>
            </a:extLst>
          </p:cNvPr>
          <p:cNvCxnSpPr>
            <a:cxnSpLocks/>
          </p:cNvCxnSpPr>
          <p:nvPr/>
        </p:nvCxnSpPr>
        <p:spPr>
          <a:xfrm>
            <a:off x="4857750" y="3545073"/>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xmlns="" id="{81A12FB3-AE97-4B92-9586-1874826A6AB3}"/>
              </a:ext>
            </a:extLst>
          </p:cNvPr>
          <p:cNvCxnSpPr>
            <a:cxnSpLocks/>
          </p:cNvCxnSpPr>
          <p:nvPr/>
        </p:nvCxnSpPr>
        <p:spPr>
          <a:xfrm>
            <a:off x="4857750" y="479761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xmlns="" id="{F7A4736D-E92B-4664-B0DF-F6E745A55A36}"/>
              </a:ext>
            </a:extLst>
          </p:cNvPr>
          <p:cNvCxnSpPr>
            <a:cxnSpLocks/>
            <a:stCxn id="62" idx="0"/>
            <a:endCxn id="41" idx="1"/>
          </p:cNvCxnSpPr>
          <p:nvPr/>
        </p:nvCxnSpPr>
        <p:spPr>
          <a:xfrm flipV="1">
            <a:off x="6109064" y="2306374"/>
            <a:ext cx="215242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xmlns="" id="{4BD5E4A6-2367-43E3-86D4-C3B9BE4AA01B}"/>
              </a:ext>
            </a:extLst>
          </p:cNvPr>
          <p:cNvCxnSpPr>
            <a:cxnSpLocks/>
            <a:stCxn id="62" idx="0"/>
            <a:endCxn id="43" idx="1"/>
          </p:cNvCxnSpPr>
          <p:nvPr/>
        </p:nvCxnSpPr>
        <p:spPr>
          <a:xfrm flipV="1">
            <a:off x="6109064" y="3562086"/>
            <a:ext cx="2139723"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xmlns="" id="{7088A57D-EDF6-411E-B9C6-06D0B225E8B1}"/>
              </a:ext>
            </a:extLst>
          </p:cNvPr>
          <p:cNvCxnSpPr>
            <a:cxnSpLocks/>
            <a:stCxn id="62" idx="0"/>
            <a:endCxn id="44" idx="1"/>
          </p:cNvCxnSpPr>
          <p:nvPr/>
        </p:nvCxnSpPr>
        <p:spPr>
          <a:xfrm flipV="1">
            <a:off x="6109064" y="4817796"/>
            <a:ext cx="2152423"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xmlns="" id="{C9D83508-B0A2-477D-84FB-D3316FA22F76}"/>
              </a:ext>
            </a:extLst>
          </p:cNvPr>
          <p:cNvCxnSpPr>
            <a:cxnSpLocks/>
            <a:stCxn id="63" idx="0"/>
            <a:endCxn id="41" idx="1"/>
          </p:cNvCxnSpPr>
          <p:nvPr/>
        </p:nvCxnSpPr>
        <p:spPr>
          <a:xfrm flipV="1">
            <a:off x="7460706" y="2306374"/>
            <a:ext cx="800780"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xmlns="" id="{CDDDDD2E-74AD-4553-B6E6-E9E8F4C3C7BB}"/>
              </a:ext>
            </a:extLst>
          </p:cNvPr>
          <p:cNvCxnSpPr>
            <a:cxnSpLocks/>
            <a:stCxn id="63" idx="0"/>
            <a:endCxn id="43" idx="1"/>
          </p:cNvCxnSpPr>
          <p:nvPr/>
        </p:nvCxnSpPr>
        <p:spPr>
          <a:xfrm flipV="1">
            <a:off x="7460706" y="3562086"/>
            <a:ext cx="788080"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xmlns="" id="{60907606-F6A2-457F-B964-FEEE7D5462DF}"/>
              </a:ext>
            </a:extLst>
          </p:cNvPr>
          <p:cNvCxnSpPr>
            <a:cxnSpLocks/>
            <a:stCxn id="63" idx="0"/>
            <a:endCxn id="44" idx="1"/>
          </p:cNvCxnSpPr>
          <p:nvPr/>
        </p:nvCxnSpPr>
        <p:spPr>
          <a:xfrm flipV="1">
            <a:off x="7460706" y="4817796"/>
            <a:ext cx="800780"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箭號: 彎曲 76">
            <a:extLst>
              <a:ext uri="{FF2B5EF4-FFF2-40B4-BE49-F238E27FC236}">
                <a16:creationId xmlns:a16="http://schemas.microsoft.com/office/drawing/2014/main" xmlns="" id="{A1207C65-BEF1-4877-BEC2-25FBCD0650D7}"/>
              </a:ext>
            </a:extLst>
          </p:cNvPr>
          <p:cNvSpPr/>
          <p:nvPr/>
        </p:nvSpPr>
        <p:spPr>
          <a:xfrm flipV="1">
            <a:off x="4553721" y="5462510"/>
            <a:ext cx="1326742" cy="842923"/>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xmlns="" id="{C89A973A-DBB1-42D1-AB99-487A73AAC690}"/>
                  </a:ext>
                </a:extLst>
              </p:cNvPr>
              <p:cNvSpPr/>
              <p:nvPr/>
            </p:nvSpPr>
            <p:spPr>
              <a:xfrm>
                <a:off x="8610108" y="5575296"/>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𝛽</m:t>
                      </m:r>
                    </m:oMath>
                  </m:oMathPara>
                </a14:m>
                <a:endParaRPr lang="zh-TW" altLang="en-US" sz="2400" dirty="0"/>
              </a:p>
            </p:txBody>
          </p:sp>
        </mc:Choice>
        <mc:Fallback xmlns="">
          <p:sp>
            <p:nvSpPr>
              <p:cNvPr id="51" name="矩形 50">
                <a:extLst>
                  <a:ext uri="{FF2B5EF4-FFF2-40B4-BE49-F238E27FC236}">
                    <a16:creationId xmlns:a16="http://schemas.microsoft.com/office/drawing/2014/main" id="{C89A973A-DBB1-42D1-AB99-487A73AAC690}"/>
                  </a:ext>
                </a:extLst>
              </p:cNvPr>
              <p:cNvSpPr>
                <a:spLocks noRot="1" noChangeAspect="1" noMove="1" noResize="1" noEditPoints="1" noAdjustHandles="1" noChangeArrowheads="1" noChangeShapeType="1" noTextEdit="1"/>
              </p:cNvSpPr>
              <p:nvPr/>
            </p:nvSpPr>
            <p:spPr>
              <a:xfrm>
                <a:off x="7086108" y="5575296"/>
                <a:ext cx="355600" cy="917578"/>
              </a:xfrm>
              <a:prstGeom prst="rect">
                <a:avLst/>
              </a:prstGeom>
              <a:blipFill>
                <a:blip r:embed="rId23"/>
                <a:stretch>
                  <a:fillRect l="-22951" r="-327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xmlns="" id="{6D8C7D59-A252-4459-9E82-5CBF82E17F9B}"/>
                  </a:ext>
                </a:extLst>
              </p:cNvPr>
              <p:cNvSpPr/>
              <p:nvPr/>
            </p:nvSpPr>
            <p:spPr>
              <a:xfrm>
                <a:off x="9233088"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𝛾</m:t>
                      </m:r>
                    </m:oMath>
                  </m:oMathPara>
                </a14:m>
                <a:endParaRPr lang="zh-TW" altLang="en-US" sz="2400" dirty="0"/>
              </a:p>
            </p:txBody>
          </p:sp>
        </mc:Choice>
        <mc:Fallback xmlns="">
          <p:sp>
            <p:nvSpPr>
              <p:cNvPr id="55" name="矩形 54">
                <a:extLst>
                  <a:ext uri="{FF2B5EF4-FFF2-40B4-BE49-F238E27FC236}">
                    <a16:creationId xmlns:a16="http://schemas.microsoft.com/office/drawing/2014/main" id="{6D8C7D59-A252-4459-9E82-5CBF82E17F9B}"/>
                  </a:ext>
                </a:extLst>
              </p:cNvPr>
              <p:cNvSpPr>
                <a:spLocks noRot="1" noChangeAspect="1" noMove="1" noResize="1" noEditPoints="1" noAdjustHandles="1" noChangeArrowheads="1" noChangeShapeType="1" noTextEdit="1"/>
              </p:cNvSpPr>
              <p:nvPr/>
            </p:nvSpPr>
            <p:spPr>
              <a:xfrm>
                <a:off x="7709088" y="5575296"/>
                <a:ext cx="355600" cy="917578"/>
              </a:xfrm>
              <a:prstGeom prst="rect">
                <a:avLst/>
              </a:prstGeom>
              <a:blipFill>
                <a:blip r:embed="rId24"/>
                <a:stretch>
                  <a:fillRect l="-11667"/>
                </a:stretch>
              </a:blipFill>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xmlns="" id="{B080ADF8-A8E2-43E2-8CA6-277F916D172C}"/>
              </a:ext>
            </a:extLst>
          </p:cNvPr>
          <p:cNvCxnSpPr>
            <a:cxnSpLocks/>
          </p:cNvCxnSpPr>
          <p:nvPr/>
        </p:nvCxnSpPr>
        <p:spPr>
          <a:xfrm flipV="1">
            <a:off x="8636136" y="3545073"/>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xmlns="" id="{9081E563-B2FB-47E9-953F-40081B7D4F23}"/>
              </a:ext>
            </a:extLst>
          </p:cNvPr>
          <p:cNvCxnSpPr>
            <a:cxnSpLocks/>
          </p:cNvCxnSpPr>
          <p:nvPr/>
        </p:nvCxnSpPr>
        <p:spPr>
          <a:xfrm flipV="1">
            <a:off x="8592923" y="2273302"/>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xmlns="" id="{62457771-EE66-4B7F-AFDB-0A21A52E9ECC}"/>
              </a:ext>
            </a:extLst>
          </p:cNvPr>
          <p:cNvCxnSpPr>
            <a:cxnSpLocks/>
            <a:stCxn id="51" idx="0"/>
          </p:cNvCxnSpPr>
          <p:nvPr/>
        </p:nvCxnSpPr>
        <p:spPr>
          <a:xfrm flipV="1">
            <a:off x="8787909" y="2306374"/>
            <a:ext cx="140181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xmlns="" id="{A1768F9B-7B62-42E1-BE6D-2ABD0BD35B12}"/>
              </a:ext>
            </a:extLst>
          </p:cNvPr>
          <p:cNvCxnSpPr>
            <a:cxnSpLocks/>
            <a:stCxn id="51" idx="0"/>
            <a:endCxn id="34" idx="1"/>
          </p:cNvCxnSpPr>
          <p:nvPr/>
        </p:nvCxnSpPr>
        <p:spPr>
          <a:xfrm flipV="1">
            <a:off x="8787908" y="3551236"/>
            <a:ext cx="1445026" cy="20240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xmlns="" id="{CE6F9DFC-3D74-4B60-A13E-D3F3B24A1FE4}"/>
              </a:ext>
            </a:extLst>
          </p:cNvPr>
          <p:cNvCxnSpPr>
            <a:cxnSpLocks/>
            <a:stCxn id="51" idx="0"/>
            <a:endCxn id="32" idx="1"/>
          </p:cNvCxnSpPr>
          <p:nvPr/>
        </p:nvCxnSpPr>
        <p:spPr>
          <a:xfrm flipV="1">
            <a:off x="8787908" y="4803774"/>
            <a:ext cx="1445026" cy="771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xmlns="" id="{1EAFFD9E-F580-42D9-9223-55AFEA24967B}"/>
              </a:ext>
            </a:extLst>
          </p:cNvPr>
          <p:cNvCxnSpPr>
            <a:cxnSpLocks/>
            <a:stCxn id="55" idx="0"/>
            <a:endCxn id="36" idx="1"/>
          </p:cNvCxnSpPr>
          <p:nvPr/>
        </p:nvCxnSpPr>
        <p:spPr>
          <a:xfrm flipV="1">
            <a:off x="9410888" y="2284414"/>
            <a:ext cx="824586" cy="3290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xmlns="" id="{B9093812-96FB-4775-A06B-B4877257A553}"/>
              </a:ext>
            </a:extLst>
          </p:cNvPr>
          <p:cNvCxnSpPr>
            <a:cxnSpLocks/>
            <a:stCxn id="55" idx="0"/>
            <a:endCxn id="34" idx="1"/>
          </p:cNvCxnSpPr>
          <p:nvPr/>
        </p:nvCxnSpPr>
        <p:spPr>
          <a:xfrm flipV="1">
            <a:off x="9410888" y="3551236"/>
            <a:ext cx="822046" cy="20240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xmlns="" id="{4523C6BA-D5CE-4BAA-B6C3-A8A0223137F7}"/>
              </a:ext>
            </a:extLst>
          </p:cNvPr>
          <p:cNvCxnSpPr>
            <a:cxnSpLocks/>
            <a:stCxn id="55" idx="0"/>
            <a:endCxn id="32" idx="1"/>
          </p:cNvCxnSpPr>
          <p:nvPr/>
        </p:nvCxnSpPr>
        <p:spPr>
          <a:xfrm flipV="1">
            <a:off x="9410888" y="4803774"/>
            <a:ext cx="822046" cy="771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xmlns="" id="{37474E5F-F48F-46C2-AA40-0132F6C00564}"/>
                  </a:ext>
                </a:extLst>
              </p:cNvPr>
              <p:cNvSpPr txBox="1"/>
              <p:nvPr/>
            </p:nvSpPr>
            <p:spPr>
              <a:xfrm>
                <a:off x="6569228" y="855175"/>
                <a:ext cx="1794722"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charset="0"/>
                            </a:rPr>
                          </m:ctrlPr>
                        </m:sSup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f>
                        <m:fPr>
                          <m:ctrlPr>
                            <a:rPr lang="en-US" altLang="zh-TW" sz="2800" i="1">
                              <a:latin typeface="Cambria Math" charset="0"/>
                            </a:rPr>
                          </m:ctrlPr>
                        </m:fPr>
                        <m:num>
                          <m:sSup>
                            <m:sSupPr>
                              <m:ctrlPr>
                                <a:rPr lang="en-US" altLang="zh-TW" sz="2800" i="1">
                                  <a:latin typeface="Cambria Math"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56" name="文字方塊 55">
                <a:extLst>
                  <a:ext uri="{FF2B5EF4-FFF2-40B4-BE49-F238E27FC236}">
                    <a16:creationId xmlns:a16="http://schemas.microsoft.com/office/drawing/2014/main" xmlns:a14="http://schemas.microsoft.com/office/drawing/2010/main" xmlns="" id="{37474E5F-F48F-46C2-AA40-0132F6C00564}"/>
                  </a:ext>
                </a:extLst>
              </p:cNvPr>
              <p:cNvSpPr txBox="1">
                <a:spLocks noRot="1" noChangeAspect="1" noMove="1" noResize="1" noEditPoints="1" noAdjustHandles="1" noChangeArrowheads="1" noChangeShapeType="1" noTextEdit="1"/>
              </p:cNvSpPr>
              <p:nvPr/>
            </p:nvSpPr>
            <p:spPr>
              <a:xfrm>
                <a:off x="6569228" y="855175"/>
                <a:ext cx="1794722" cy="879793"/>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xmlns="" id="{F590627A-A6EC-40FA-8F9D-A0EB48DC48E6}"/>
                  </a:ext>
                </a:extLst>
              </p:cNvPr>
              <p:cNvSpPr/>
              <p:nvPr/>
            </p:nvSpPr>
            <p:spPr>
              <a:xfrm>
                <a:off x="2123839" y="1841502"/>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charset="0"/>
                            </a:rPr>
                          </m:ctrlPr>
                        </m:sSupPr>
                        <m:e>
                          <m:r>
                            <a:rPr lang="en-US" altLang="zh-TW" sz="2400" i="1">
                              <a:solidFill>
                                <a:schemeClr val="tx1"/>
                              </a:solidFill>
                              <a:latin typeface="Cambria Math" panose="02040503050406030204" pitchFamily="18" charset="0"/>
                            </a:rPr>
                            <m:t>𝑥</m:t>
                          </m:r>
                        </m:e>
                        <m:sup>
                          <m:r>
                            <a:rPr lang="en-US" altLang="zh-TW" sz="2400" i="1">
                              <a:solidFill>
                                <a:schemeClr val="tx1"/>
                              </a:solidFill>
                              <a:latin typeface="Cambria Math" panose="02040503050406030204" pitchFamily="18" charset="0"/>
                            </a:rPr>
                            <m:t>1</m:t>
                          </m:r>
                        </m:sup>
                      </m:sSup>
                    </m:oMath>
                  </m:oMathPara>
                </a14:m>
                <a:endParaRPr lang="zh-TW" altLang="en-US" sz="2400" dirty="0">
                  <a:solidFill>
                    <a:schemeClr val="tx1"/>
                  </a:solidFill>
                </a:endParaRPr>
              </a:p>
            </p:txBody>
          </p:sp>
        </mc:Choice>
        <mc:Fallback xmlns="">
          <p:sp>
            <p:nvSpPr>
              <p:cNvPr id="69" name="矩形 68">
                <a:extLst>
                  <a:ext uri="{FF2B5EF4-FFF2-40B4-BE49-F238E27FC236}">
                    <a16:creationId xmlns:a16="http://schemas.microsoft.com/office/drawing/2014/main" xmlns="" xmlns:a14="http://schemas.microsoft.com/office/drawing/2010/main" id="{F590627A-A6EC-40FA-8F9D-A0EB48DC48E6}"/>
                  </a:ext>
                </a:extLst>
              </p:cNvPr>
              <p:cNvSpPr>
                <a:spLocks noRot="1" noChangeAspect="1" noMove="1" noResize="1" noEditPoints="1" noAdjustHandles="1" noChangeArrowheads="1" noChangeShapeType="1" noTextEdit="1"/>
              </p:cNvSpPr>
              <p:nvPr/>
            </p:nvSpPr>
            <p:spPr>
              <a:xfrm>
                <a:off x="2123839" y="1841502"/>
                <a:ext cx="361950" cy="901700"/>
              </a:xfrm>
              <a:prstGeom prst="rect">
                <a:avLst/>
              </a:prstGeom>
              <a:blipFill rotWithShape="0">
                <a:blip r:embed="rId26"/>
                <a:stretch>
                  <a:fillRect l="-23333" r="-1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xmlns="" id="{CF1FADBD-C262-446E-809E-D526261D1F0A}"/>
                  </a:ext>
                </a:extLst>
              </p:cNvPr>
              <p:cNvSpPr/>
              <p:nvPr/>
            </p:nvSpPr>
            <p:spPr>
              <a:xfrm>
                <a:off x="2111139" y="3097213"/>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charset="0"/>
                            </a:rPr>
                          </m:ctrlPr>
                        </m:sSupPr>
                        <m:e>
                          <m:r>
                            <a:rPr lang="en-US" altLang="zh-TW" sz="2400" i="1">
                              <a:solidFill>
                                <a:schemeClr val="tx1"/>
                              </a:solidFill>
                              <a:latin typeface="Cambria Math" panose="02040503050406030204" pitchFamily="18" charset="0"/>
                            </a:rPr>
                            <m:t>𝑥</m:t>
                          </m:r>
                        </m:e>
                        <m:sup>
                          <m:r>
                            <a:rPr lang="en-US" altLang="zh-TW" sz="2400" i="1">
                              <a:solidFill>
                                <a:schemeClr val="tx1"/>
                              </a:solidFill>
                              <a:latin typeface="Cambria Math" panose="02040503050406030204" pitchFamily="18" charset="0"/>
                            </a:rPr>
                            <m:t>2</m:t>
                          </m:r>
                        </m:sup>
                      </m:sSup>
                    </m:oMath>
                  </m:oMathPara>
                </a14:m>
                <a:endParaRPr lang="zh-TW" altLang="en-US" sz="2400" dirty="0"/>
              </a:p>
            </p:txBody>
          </p:sp>
        </mc:Choice>
        <mc:Fallback xmlns="">
          <p:sp>
            <p:nvSpPr>
              <p:cNvPr id="70" name="矩形 69">
                <a:extLst>
                  <a:ext uri="{FF2B5EF4-FFF2-40B4-BE49-F238E27FC236}">
                    <a16:creationId xmlns:a16="http://schemas.microsoft.com/office/drawing/2014/main" xmlns="" xmlns:a14="http://schemas.microsoft.com/office/drawing/2010/main" id="{CF1FADBD-C262-446E-809E-D526261D1F0A}"/>
                  </a:ext>
                </a:extLst>
              </p:cNvPr>
              <p:cNvSpPr>
                <a:spLocks noRot="1" noChangeAspect="1" noMove="1" noResize="1" noEditPoints="1" noAdjustHandles="1" noChangeArrowheads="1" noChangeShapeType="1" noTextEdit="1"/>
              </p:cNvSpPr>
              <p:nvPr/>
            </p:nvSpPr>
            <p:spPr>
              <a:xfrm>
                <a:off x="2111139" y="3097213"/>
                <a:ext cx="361950" cy="901700"/>
              </a:xfrm>
              <a:prstGeom prst="rect">
                <a:avLst/>
              </a:prstGeom>
              <a:blipFill rotWithShape="0">
                <a:blip r:embed="rId6"/>
                <a:stretch>
                  <a:fillRect l="-23333" r="-1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xmlns="" id="{1B5B5492-5B04-4340-A9EE-B3B83FEFF96A}"/>
                  </a:ext>
                </a:extLst>
              </p:cNvPr>
              <p:cNvSpPr/>
              <p:nvPr/>
            </p:nvSpPr>
            <p:spPr>
              <a:xfrm>
                <a:off x="2105551" y="4352924"/>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charset="0"/>
                            </a:rPr>
                          </m:ctrlPr>
                        </m:sSupPr>
                        <m:e>
                          <m:r>
                            <a:rPr lang="en-US" altLang="zh-TW" sz="2400" i="1">
                              <a:solidFill>
                                <a:schemeClr val="tx1"/>
                              </a:solidFill>
                              <a:latin typeface="Cambria Math" panose="02040503050406030204" pitchFamily="18" charset="0"/>
                            </a:rPr>
                            <m:t>𝑥</m:t>
                          </m:r>
                        </m:e>
                        <m:sup>
                          <m:r>
                            <a:rPr lang="en-US" altLang="zh-TW" sz="2400" i="1">
                              <a:solidFill>
                                <a:schemeClr val="tx1"/>
                              </a:solidFill>
                              <a:latin typeface="Cambria Math" panose="02040503050406030204" pitchFamily="18" charset="0"/>
                            </a:rPr>
                            <m:t>3</m:t>
                          </m:r>
                        </m:sup>
                      </m:sSup>
                    </m:oMath>
                  </m:oMathPara>
                </a14:m>
                <a:endParaRPr lang="zh-TW" altLang="en-US" sz="2400" dirty="0"/>
              </a:p>
            </p:txBody>
          </p:sp>
        </mc:Choice>
        <mc:Fallback xmlns="">
          <p:sp>
            <p:nvSpPr>
              <p:cNvPr id="78" name="矩形 77">
                <a:extLst>
                  <a:ext uri="{FF2B5EF4-FFF2-40B4-BE49-F238E27FC236}">
                    <a16:creationId xmlns:a16="http://schemas.microsoft.com/office/drawing/2014/main" xmlns="" xmlns:a14="http://schemas.microsoft.com/office/drawing/2010/main" id="{1B5B5492-5B04-4340-A9EE-B3B83FEFF96A}"/>
                  </a:ext>
                </a:extLst>
              </p:cNvPr>
              <p:cNvSpPr>
                <a:spLocks noRot="1" noChangeAspect="1" noMove="1" noResize="1" noEditPoints="1" noAdjustHandles="1" noChangeArrowheads="1" noChangeShapeType="1" noTextEdit="1"/>
              </p:cNvSpPr>
              <p:nvPr/>
            </p:nvSpPr>
            <p:spPr>
              <a:xfrm>
                <a:off x="2105551" y="4352924"/>
                <a:ext cx="361950" cy="901700"/>
              </a:xfrm>
              <a:prstGeom prst="rect">
                <a:avLst/>
              </a:prstGeom>
              <a:blipFill rotWithShape="0">
                <a:blip r:embed="rId27"/>
                <a:stretch>
                  <a:fillRect l="-23333" r="-333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6384319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2" grpId="0" animBg="1"/>
      <p:bldP spid="34" grpId="0" animBg="1"/>
      <p:bldP spid="36" grpId="0" animBg="1"/>
      <p:bldP spid="51" grpId="0" animBg="1"/>
      <p:bldP spid="5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Batch Normalization </a:t>
            </a:r>
            <a:endParaRPr kumimoji="1" lang="zh-CN" altLang="en-US" dirty="0"/>
          </a:p>
        </p:txBody>
      </p:sp>
      <p:pic>
        <p:nvPicPr>
          <p:cNvPr id="4" name="内容占位符 3"/>
          <p:cNvPicPr>
            <a:picLocks noGrp="1" noChangeAspect="1"/>
          </p:cNvPicPr>
          <p:nvPr>
            <p:ph sz="quarter" idx="10"/>
          </p:nvPr>
        </p:nvPicPr>
        <p:blipFill>
          <a:blip r:embed="rId2"/>
          <a:stretch>
            <a:fillRect/>
          </a:stretch>
        </p:blipFill>
        <p:spPr>
          <a:xfrm>
            <a:off x="2427317" y="998045"/>
            <a:ext cx="6906524" cy="5603010"/>
          </a:xfrm>
          <a:prstGeom prst="rect">
            <a:avLst/>
          </a:prstGeom>
        </p:spPr>
      </p:pic>
    </p:spTree>
    <p:extLst>
      <p:ext uri="{BB962C8B-B14F-4D97-AF65-F5344CB8AC3E}">
        <p14:creationId xmlns:p14="http://schemas.microsoft.com/office/powerpoint/2010/main" val="9975769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CF0AF531-7523-4305-B27B-65E2C2777EEE}"/>
              </a:ext>
            </a:extLst>
          </p:cNvPr>
          <p:cNvSpPr>
            <a:spLocks noGrp="1"/>
          </p:cNvSpPr>
          <p:nvPr>
            <p:ph sz="quarter" idx="10"/>
          </p:nvPr>
        </p:nvSpPr>
        <p:spPr/>
        <p:txBody>
          <a:bodyPr>
            <a:normAutofit/>
          </a:bodyPr>
          <a:lstStyle/>
          <a:p>
            <a:r>
              <a:rPr lang="en-US" altLang="zh-TW" dirty="0"/>
              <a:t>At testing stage:</a:t>
            </a:r>
            <a:endParaRPr lang="zh-TW" altLang="en-US" dirty="0"/>
          </a:p>
        </p:txBody>
      </p:sp>
      <p:sp>
        <p:nvSpPr>
          <p:cNvPr id="2" name="標題 1">
            <a:extLst>
              <a:ext uri="{FF2B5EF4-FFF2-40B4-BE49-F238E27FC236}">
                <a16:creationId xmlns:a16="http://schemas.microsoft.com/office/drawing/2014/main" xmlns="" id="{79CFC0DE-2994-4AB6-B374-2598230488A9}"/>
              </a:ext>
            </a:extLst>
          </p:cNvPr>
          <p:cNvSpPr>
            <a:spLocks noGrp="1"/>
          </p:cNvSpPr>
          <p:nvPr>
            <p:ph type="title"/>
          </p:nvPr>
        </p:nvSpPr>
        <p:spPr/>
        <p:txBody>
          <a:bodyPr/>
          <a:lstStyle/>
          <a:p>
            <a:r>
              <a:rPr lang="en-US" altLang="zh-TW" dirty="0"/>
              <a:t>Batch normalization</a:t>
            </a:r>
            <a:endParaRPr lang="zh-TW" altLang="en-US" dirty="0"/>
          </a:p>
        </p:txBody>
      </p:sp>
      <p:cxnSp>
        <p:nvCxnSpPr>
          <p:cNvPr id="16" name="直線單箭頭接點 15">
            <a:extLst>
              <a:ext uri="{FF2B5EF4-FFF2-40B4-BE49-F238E27FC236}">
                <a16:creationId xmlns:a16="http://schemas.microsoft.com/office/drawing/2014/main" xmlns="" id="{4F8CFB36-D193-4DF8-BC56-291203C4BAE3}"/>
              </a:ext>
            </a:extLst>
          </p:cNvPr>
          <p:cNvCxnSpPr/>
          <p:nvPr/>
        </p:nvCxnSpPr>
        <p:spPr>
          <a:xfrm>
            <a:off x="2608078" y="269755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xmlns="" id="{FD5DD5BA-BF1B-494F-9DF1-ACE836411AD1}"/>
                  </a:ext>
                </a:extLst>
              </p:cNvPr>
              <p:cNvSpPr/>
              <p:nvPr/>
            </p:nvSpPr>
            <p:spPr>
              <a:xfrm>
                <a:off x="702824" y="2249873"/>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smtClean="0">
                          <a:solidFill>
                            <a:schemeClr val="tx1"/>
                          </a:solidFill>
                          <a:latin typeface="Cambria Math" panose="02040503050406030204" pitchFamily="18" charset="0"/>
                        </a:rPr>
                        <m:t>𝑥</m:t>
                      </m:r>
                    </m:oMath>
                  </m:oMathPara>
                </a14:m>
                <a:endParaRPr lang="zh-TW" altLang="en-US" sz="2400" dirty="0">
                  <a:solidFill>
                    <a:schemeClr val="tx1"/>
                  </a:solidFill>
                </a:endParaRPr>
              </a:p>
            </p:txBody>
          </p:sp>
        </mc:Choice>
        <mc:Fallback xmlns="">
          <p:sp>
            <p:nvSpPr>
              <p:cNvPr id="17" name="矩形 16">
                <a:extLst>
                  <a:ext uri="{FF2B5EF4-FFF2-40B4-BE49-F238E27FC236}">
                    <a16:creationId xmlns:a16="http://schemas.microsoft.com/office/drawing/2014/main" xmlns="" xmlns:a14="http://schemas.microsoft.com/office/drawing/2010/main" id="{FD5DD5BA-BF1B-494F-9DF1-ACE836411AD1}"/>
                  </a:ext>
                </a:extLst>
              </p:cNvPr>
              <p:cNvSpPr>
                <a:spLocks noRot="1" noChangeAspect="1" noMove="1" noResize="1" noEditPoints="1" noAdjustHandles="1" noChangeArrowheads="1" noChangeShapeType="1" noTextEdit="1"/>
              </p:cNvSpPr>
              <p:nvPr/>
            </p:nvSpPr>
            <p:spPr>
              <a:xfrm>
                <a:off x="702824" y="2249873"/>
                <a:ext cx="361950" cy="901700"/>
              </a:xfrm>
              <a:prstGeom prst="rect">
                <a:avLst/>
              </a:prstGeom>
              <a:blipFill rotWithShape="0">
                <a:blip r:embed="rId3"/>
                <a:stretch>
                  <a:fillRect l="-3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xmlns="" id="{9FC2B9E8-E8DE-4550-AD09-F8458A1D4E4D}"/>
                  </a:ext>
                </a:extLst>
              </p:cNvPr>
              <p:cNvSpPr/>
              <p:nvPr/>
            </p:nvSpPr>
            <p:spPr>
              <a:xfrm>
                <a:off x="1465078" y="224987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8" name="矩形 17">
                <a:extLst>
                  <a:ext uri="{FF2B5EF4-FFF2-40B4-BE49-F238E27FC236}">
                    <a16:creationId xmlns:a16="http://schemas.microsoft.com/office/drawing/2014/main" xmlns:a14="http://schemas.microsoft.com/office/drawing/2010/main" xmlns="" id="{9FC2B9E8-E8DE-4550-AD09-F8458A1D4E4D}"/>
                  </a:ext>
                </a:extLst>
              </p:cNvPr>
              <p:cNvSpPr>
                <a:spLocks noRot="1" noChangeAspect="1" noMove="1" noResize="1" noEditPoints="1" noAdjustHandles="1" noChangeArrowheads="1" noChangeShapeType="1" noTextEdit="1"/>
              </p:cNvSpPr>
              <p:nvPr/>
            </p:nvSpPr>
            <p:spPr>
              <a:xfrm>
                <a:off x="1465078" y="2249873"/>
                <a:ext cx="1308100" cy="90170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xmlns="" id="{8CF5FC29-0922-493F-8630-228937CCE508}"/>
                  </a:ext>
                </a:extLst>
              </p:cNvPr>
              <p:cNvSpPr/>
              <p:nvPr/>
            </p:nvSpPr>
            <p:spPr>
              <a:xfrm>
                <a:off x="3052578" y="224987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19" name="矩形 18">
                <a:extLst>
                  <a:ext uri="{FF2B5EF4-FFF2-40B4-BE49-F238E27FC236}">
                    <a16:creationId xmlns:a16="http://schemas.microsoft.com/office/drawing/2014/main" xmlns:a14="http://schemas.microsoft.com/office/drawing/2010/main" xmlns="" id="{8CF5FC29-0922-493F-8630-228937CCE508}"/>
                  </a:ext>
                </a:extLst>
              </p:cNvPr>
              <p:cNvSpPr>
                <a:spLocks noRot="1" noChangeAspect="1" noMove="1" noResize="1" noEditPoints="1" noAdjustHandles="1" noChangeArrowheads="1" noChangeShapeType="1" noTextEdit="1"/>
              </p:cNvSpPr>
              <p:nvPr/>
            </p:nvSpPr>
            <p:spPr>
              <a:xfrm>
                <a:off x="3052578" y="2249873"/>
                <a:ext cx="361950" cy="901700"/>
              </a:xfrm>
              <a:prstGeom prst="rect">
                <a:avLst/>
              </a:prstGeom>
              <a:blipFill rotWithShape="0">
                <a:blip r:embed="rId5"/>
                <a:stretch>
                  <a:fillRect/>
                </a:stretch>
              </a:blipFill>
            </p:spPr>
            <p:txBody>
              <a:bodyPr/>
              <a:lstStyle/>
              <a:p>
                <a:r>
                  <a:rPr lang="zh-CN" altLang="en-US">
                    <a:noFill/>
                  </a:rPr>
                  <a:t> </a:t>
                </a:r>
              </a:p>
            </p:txBody>
          </p:sp>
        </mc:Fallback>
      </mc:AlternateContent>
      <p:cxnSp>
        <p:nvCxnSpPr>
          <p:cNvPr id="20" name="直線單箭頭接點 19">
            <a:extLst>
              <a:ext uri="{FF2B5EF4-FFF2-40B4-BE49-F238E27FC236}">
                <a16:creationId xmlns:a16="http://schemas.microsoft.com/office/drawing/2014/main" xmlns="" id="{564EEBF9-FCD0-43B0-B9B7-10B5C912A277}"/>
              </a:ext>
            </a:extLst>
          </p:cNvPr>
          <p:cNvCxnSpPr/>
          <p:nvPr/>
        </p:nvCxnSpPr>
        <p:spPr>
          <a:xfrm>
            <a:off x="1033278" y="268167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xmlns="" id="{01B16270-6819-40F3-B473-5240D783EF9F}"/>
                  </a:ext>
                </a:extLst>
              </p:cNvPr>
              <p:cNvSpPr/>
              <p:nvPr/>
            </p:nvSpPr>
            <p:spPr>
              <a:xfrm>
                <a:off x="8792252" y="224193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i="1">
                              <a:latin typeface="Cambria Math" charset="0"/>
                            </a:rPr>
                          </m:ctrlPr>
                        </m:accPr>
                        <m:e>
                          <m:r>
                            <a:rPr lang="en-US" altLang="zh-TW" sz="2400" i="1">
                              <a:latin typeface="Cambria Math" panose="02040503050406030204" pitchFamily="18" charset="0"/>
                            </a:rPr>
                            <m:t>𝑧</m:t>
                          </m:r>
                        </m:e>
                      </m:acc>
                    </m:oMath>
                  </m:oMathPara>
                </a14:m>
                <a:endParaRPr lang="zh-TW" altLang="en-US" sz="2400" dirty="0"/>
              </a:p>
            </p:txBody>
          </p:sp>
        </mc:Choice>
        <mc:Fallback xmlns="">
          <p:sp>
            <p:nvSpPr>
              <p:cNvPr id="21" name="矩形 20">
                <a:extLst>
                  <a:ext uri="{FF2B5EF4-FFF2-40B4-BE49-F238E27FC236}">
                    <a16:creationId xmlns:a16="http://schemas.microsoft.com/office/drawing/2014/main" xmlns:a14="http://schemas.microsoft.com/office/drawing/2010/main" xmlns="" id="{01B16270-6819-40F3-B473-5240D783EF9F}"/>
                  </a:ext>
                </a:extLst>
              </p:cNvPr>
              <p:cNvSpPr>
                <a:spLocks noRot="1" noChangeAspect="1" noMove="1" noResize="1" noEditPoints="1" noAdjustHandles="1" noChangeArrowheads="1" noChangeShapeType="1" noTextEdit="1"/>
              </p:cNvSpPr>
              <p:nvPr/>
            </p:nvSpPr>
            <p:spPr>
              <a:xfrm>
                <a:off x="8792252" y="2241934"/>
                <a:ext cx="361950" cy="901700"/>
              </a:xfrm>
              <a:prstGeom prst="rect">
                <a:avLst/>
              </a:prstGeom>
              <a:blipFill rotWithShape="0">
                <a:blip r:embed="rId6"/>
                <a:stretch>
                  <a:fillRect r="-3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xmlns="" id="{252EF493-1F3B-4975-9A9B-1DBB8FD66488}"/>
                  </a:ext>
                </a:extLst>
              </p:cNvPr>
              <p:cNvSpPr/>
              <p:nvPr/>
            </p:nvSpPr>
            <p:spPr>
              <a:xfrm>
                <a:off x="5656655" y="2226589"/>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i="1">
                              <a:latin typeface="Cambria Math" charset="0"/>
                            </a:rPr>
                          </m:ctrlPr>
                        </m:accPr>
                        <m:e>
                          <m:r>
                            <a:rPr lang="en-US" altLang="zh-TW" sz="2400" i="1">
                              <a:latin typeface="Cambria Math" panose="02040503050406030204" pitchFamily="18" charset="0"/>
                            </a:rPr>
                            <m:t>𝑧</m:t>
                          </m:r>
                        </m:e>
                      </m:acc>
                    </m:oMath>
                  </m:oMathPara>
                </a14:m>
                <a:endParaRPr lang="zh-TW" altLang="en-US" sz="2400" dirty="0"/>
              </a:p>
            </p:txBody>
          </p:sp>
        </mc:Choice>
        <mc:Fallback xmlns="">
          <p:sp>
            <p:nvSpPr>
              <p:cNvPr id="22" name="矩形 21">
                <a:extLst>
                  <a:ext uri="{FF2B5EF4-FFF2-40B4-BE49-F238E27FC236}">
                    <a16:creationId xmlns:a16="http://schemas.microsoft.com/office/drawing/2014/main" xmlns:a14="http://schemas.microsoft.com/office/drawing/2010/main" xmlns="" id="{252EF493-1F3B-4975-9A9B-1DBB8FD66488}"/>
                  </a:ext>
                </a:extLst>
              </p:cNvPr>
              <p:cNvSpPr>
                <a:spLocks noRot="1" noChangeAspect="1" noMove="1" noResize="1" noEditPoints="1" noAdjustHandles="1" noChangeArrowheads="1" noChangeShapeType="1" noTextEdit="1"/>
              </p:cNvSpPr>
              <p:nvPr/>
            </p:nvSpPr>
            <p:spPr>
              <a:xfrm>
                <a:off x="5656655" y="2226589"/>
                <a:ext cx="361950" cy="901700"/>
              </a:xfrm>
              <a:prstGeom prst="rect">
                <a:avLst/>
              </a:prstGeom>
              <a:blipFill rotWithShape="0">
                <a:blip r:embed="rId7"/>
                <a:stretch>
                  <a:fillRect r="-23810"/>
                </a:stretch>
              </a:blipFill>
            </p:spPr>
            <p:txBody>
              <a:bodyPr/>
              <a:lstStyle/>
              <a:p>
                <a:r>
                  <a:rPr lang="zh-CN" altLang="en-US">
                    <a:noFill/>
                  </a:rPr>
                  <a:t> </a:t>
                </a:r>
              </a:p>
            </p:txBody>
          </p:sp>
        </mc:Fallback>
      </mc:AlternateContent>
      <p:cxnSp>
        <p:nvCxnSpPr>
          <p:cNvPr id="23" name="直線單箭頭接點 22">
            <a:extLst>
              <a:ext uri="{FF2B5EF4-FFF2-40B4-BE49-F238E27FC236}">
                <a16:creationId xmlns:a16="http://schemas.microsoft.com/office/drawing/2014/main" xmlns="" id="{5154996C-82CF-47F8-9BA5-365574067B3F}"/>
              </a:ext>
            </a:extLst>
          </p:cNvPr>
          <p:cNvCxnSpPr>
            <a:cxnSpLocks/>
          </p:cNvCxnSpPr>
          <p:nvPr/>
        </p:nvCxnSpPr>
        <p:spPr>
          <a:xfrm>
            <a:off x="3414528" y="2689793"/>
            <a:ext cx="21963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xmlns="" id="{A7DBE5D6-900B-444C-AB43-EA549310BA4C}"/>
              </a:ext>
            </a:extLst>
          </p:cNvPr>
          <p:cNvCxnSpPr>
            <a:cxnSpLocks/>
          </p:cNvCxnSpPr>
          <p:nvPr/>
        </p:nvCxnSpPr>
        <p:spPr>
          <a:xfrm>
            <a:off x="6018606" y="2682837"/>
            <a:ext cx="27736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xmlns="" id="{F0D73380-D05C-4803-B614-0569887FBBC2}"/>
                  </a:ext>
                </a:extLst>
              </p:cNvPr>
              <p:cNvSpPr txBox="1"/>
              <p:nvPr/>
            </p:nvSpPr>
            <p:spPr>
              <a:xfrm>
                <a:off x="6008449" y="2112016"/>
                <a:ext cx="2893660" cy="444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charset="0"/>
                            </a:rPr>
                          </m:ctrlPr>
                        </m:sSup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𝛾</m:t>
                      </m:r>
                      <m:r>
                        <a:rPr lang="zh-TW" altLang="en-US" sz="2800" i="1">
                          <a:latin typeface="Cambria Math" panose="02040503050406030204" pitchFamily="18" charset="0"/>
                        </a:rPr>
                        <m:t>⨀</m:t>
                      </m:r>
                      <m:sSup>
                        <m:sSupPr>
                          <m:ctrlPr>
                            <a:rPr lang="en-US" altLang="zh-TW" sz="2800" i="1">
                              <a:latin typeface="Cambria Math" charset="0"/>
                            </a:rPr>
                          </m:ctrlPr>
                        </m:sSup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25" name="文字方塊 24">
                <a:extLst>
                  <a:ext uri="{FF2B5EF4-FFF2-40B4-BE49-F238E27FC236}">
                    <a16:creationId xmlns:a16="http://schemas.microsoft.com/office/drawing/2014/main" xmlns:a14="http://schemas.microsoft.com/office/drawing/2010/main" xmlns="" id="{F0D73380-D05C-4803-B614-0569887FBBC2}"/>
                  </a:ext>
                </a:extLst>
              </p:cNvPr>
              <p:cNvSpPr txBox="1">
                <a:spLocks noRot="1" noChangeAspect="1" noMove="1" noResize="1" noEditPoints="1" noAdjustHandles="1" noChangeArrowheads="1" noChangeShapeType="1" noTextEdit="1"/>
              </p:cNvSpPr>
              <p:nvPr/>
            </p:nvSpPr>
            <p:spPr>
              <a:xfrm>
                <a:off x="6008449" y="2112016"/>
                <a:ext cx="2893660" cy="44480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xmlns="" id="{F4CAC204-9543-4023-AC71-C766F428EFFD}"/>
                  </a:ext>
                </a:extLst>
              </p:cNvPr>
              <p:cNvSpPr txBox="1"/>
              <p:nvPr/>
            </p:nvSpPr>
            <p:spPr>
              <a:xfrm>
                <a:off x="3764803" y="1882401"/>
                <a:ext cx="1541576"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a:latin typeface="Cambria Math" charset="0"/>
                            </a:rPr>
                          </m:ctrlPr>
                        </m:accPr>
                        <m:e>
                          <m:r>
                            <a:rPr lang="en-US" altLang="zh-TW" sz="2800" i="1">
                              <a:latin typeface="Cambria Math" panose="02040503050406030204" pitchFamily="18" charset="0"/>
                            </a:rPr>
                            <m:t>𝑧</m:t>
                          </m:r>
                        </m:e>
                      </m:acc>
                      <m:r>
                        <a:rPr lang="en-US" altLang="zh-TW" sz="2800" i="1">
                          <a:latin typeface="Cambria Math" panose="02040503050406030204" pitchFamily="18" charset="0"/>
                        </a:rPr>
                        <m:t>=</m:t>
                      </m:r>
                      <m:f>
                        <m:fPr>
                          <m:ctrlPr>
                            <a:rPr lang="en-US" altLang="zh-TW" sz="2800" i="1">
                              <a:latin typeface="Cambria Math" charset="0"/>
                            </a:rPr>
                          </m:ctrlPr>
                        </m:fPr>
                        <m:num>
                          <m:r>
                            <a:rPr lang="en-US" altLang="zh-TW" sz="2800" i="1">
                              <a:latin typeface="Cambria Math" panose="02040503050406030204" pitchFamily="18" charset="0"/>
                            </a:rPr>
                            <m:t>𝑧</m:t>
                          </m:r>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26" name="文字方塊 25">
                <a:extLst>
                  <a:ext uri="{FF2B5EF4-FFF2-40B4-BE49-F238E27FC236}">
                    <a16:creationId xmlns:a16="http://schemas.microsoft.com/office/drawing/2014/main" xmlns:a14="http://schemas.microsoft.com/office/drawing/2010/main" xmlns="" id="{F4CAC204-9543-4023-AC71-C766F428EFFD}"/>
                  </a:ext>
                </a:extLst>
              </p:cNvPr>
              <p:cNvSpPr txBox="1">
                <a:spLocks noRot="1" noChangeAspect="1" noMove="1" noResize="1" noEditPoints="1" noAdjustHandles="1" noChangeArrowheads="1" noChangeShapeType="1" noTextEdit="1"/>
              </p:cNvSpPr>
              <p:nvPr/>
            </p:nvSpPr>
            <p:spPr>
              <a:xfrm>
                <a:off x="3764803" y="1882401"/>
                <a:ext cx="1541576" cy="73494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xmlns="" id="{C69D8BAF-F843-474B-95A3-43732686E373}"/>
                  </a:ext>
                </a:extLst>
              </p:cNvPr>
              <p:cNvSpPr txBox="1"/>
              <p:nvPr/>
            </p:nvSpPr>
            <p:spPr>
              <a:xfrm>
                <a:off x="3722503" y="2728136"/>
                <a:ext cx="1663700" cy="830997"/>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en-US" altLang="zh-TW" sz="2400" dirty="0"/>
                  <a:t>,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are from </a:t>
                </a:r>
                <a:r>
                  <a:rPr lang="en-US" altLang="zh-TW" sz="2400" b="1" i="1" u="sng" dirty="0"/>
                  <a:t>batch</a:t>
                </a:r>
                <a:endParaRPr lang="zh-TW" altLang="en-US" sz="2400" b="1" i="1" u="sng" dirty="0"/>
              </a:p>
            </p:txBody>
          </p:sp>
        </mc:Choice>
        <mc:Fallback xmlns="">
          <p:sp>
            <p:nvSpPr>
              <p:cNvPr id="33" name="文字方塊 32">
                <a:extLst>
                  <a:ext uri="{FF2B5EF4-FFF2-40B4-BE49-F238E27FC236}">
                    <a16:creationId xmlns:a16="http://schemas.microsoft.com/office/drawing/2014/main" xmlns:a14="http://schemas.microsoft.com/office/drawing/2010/main" xmlns="" id="{C69D8BAF-F843-474B-95A3-43732686E373}"/>
                  </a:ext>
                </a:extLst>
              </p:cNvPr>
              <p:cNvSpPr txBox="1">
                <a:spLocks noRot="1" noChangeAspect="1" noMove="1" noResize="1" noEditPoints="1" noAdjustHandles="1" noChangeArrowheads="1" noChangeShapeType="1" noTextEdit="1"/>
              </p:cNvSpPr>
              <p:nvPr/>
            </p:nvSpPr>
            <p:spPr>
              <a:xfrm>
                <a:off x="3722503" y="2728136"/>
                <a:ext cx="1663700" cy="830997"/>
              </a:xfrm>
              <a:prstGeom prst="rect">
                <a:avLst/>
              </a:prstGeom>
              <a:blipFill rotWithShape="0">
                <a:blip r:embed="rId10"/>
                <a:stretch>
                  <a:fillRect l="-5861"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xmlns="" id="{02354A69-24AC-4EE0-99C8-3C123D6B378E}"/>
                  </a:ext>
                </a:extLst>
              </p:cNvPr>
              <p:cNvSpPr txBox="1"/>
              <p:nvPr/>
            </p:nvSpPr>
            <p:spPr>
              <a:xfrm>
                <a:off x="6280827" y="2686737"/>
                <a:ext cx="2692400" cy="830997"/>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𝛾</m:t>
                    </m:r>
                  </m:oMath>
                </a14:m>
                <a:r>
                  <a:rPr lang="en-US" altLang="zh-TW" sz="2400" dirty="0"/>
                  <a:t>, </a:t>
                </a:r>
                <a14:m>
                  <m:oMath xmlns:m="http://schemas.openxmlformats.org/officeDocument/2006/math">
                    <m:r>
                      <a:rPr lang="zh-TW" altLang="en-US" sz="2400" i="1">
                        <a:latin typeface="Cambria Math" panose="02040503050406030204" pitchFamily="18" charset="0"/>
                      </a:rPr>
                      <m:t>𝛽</m:t>
                    </m:r>
                  </m:oMath>
                </a14:m>
                <a:r>
                  <a:rPr lang="en-US" altLang="zh-TW" sz="2400" dirty="0"/>
                  <a:t> are network parameters</a:t>
                </a:r>
                <a:endParaRPr lang="zh-TW" altLang="en-US" sz="2400" dirty="0"/>
              </a:p>
            </p:txBody>
          </p:sp>
        </mc:Choice>
        <mc:Fallback xmlns="">
          <p:sp>
            <p:nvSpPr>
              <p:cNvPr id="34" name="文字方塊 33">
                <a:extLst>
                  <a:ext uri="{FF2B5EF4-FFF2-40B4-BE49-F238E27FC236}">
                    <a16:creationId xmlns:a16="http://schemas.microsoft.com/office/drawing/2014/main" xmlns:a14="http://schemas.microsoft.com/office/drawing/2010/main" xmlns="" id="{02354A69-24AC-4EE0-99C8-3C123D6B378E}"/>
                  </a:ext>
                </a:extLst>
              </p:cNvPr>
              <p:cNvSpPr txBox="1">
                <a:spLocks noRot="1" noChangeAspect="1" noMove="1" noResize="1" noEditPoints="1" noAdjustHandles="1" noChangeArrowheads="1" noChangeShapeType="1" noTextEdit="1"/>
              </p:cNvSpPr>
              <p:nvPr/>
            </p:nvSpPr>
            <p:spPr>
              <a:xfrm>
                <a:off x="6280827" y="2686737"/>
                <a:ext cx="2692400" cy="830997"/>
              </a:xfrm>
              <a:prstGeom prst="rect">
                <a:avLst/>
              </a:prstGeom>
              <a:blipFill rotWithShape="0">
                <a:blip r:embed="rId11"/>
                <a:stretch>
                  <a:fillRect l="-3394" t="-5882" b="-16176"/>
                </a:stretch>
              </a:blipFill>
            </p:spPr>
            <p:txBody>
              <a:bodyPr/>
              <a:lstStyle/>
              <a:p>
                <a:r>
                  <a:rPr lang="zh-CN" altLang="en-US">
                    <a:noFill/>
                  </a:rPr>
                  <a:t> </a:t>
                </a:r>
              </a:p>
            </p:txBody>
          </p:sp>
        </mc:Fallback>
      </mc:AlternateContent>
      <p:sp>
        <p:nvSpPr>
          <p:cNvPr id="35" name="文字方塊 34">
            <a:extLst>
              <a:ext uri="{FF2B5EF4-FFF2-40B4-BE49-F238E27FC236}">
                <a16:creationId xmlns:a16="http://schemas.microsoft.com/office/drawing/2014/main" xmlns="" id="{FABAB90C-970E-412D-844D-3C0DF3D93E9D}"/>
              </a:ext>
            </a:extLst>
          </p:cNvPr>
          <p:cNvSpPr txBox="1"/>
          <p:nvPr/>
        </p:nvSpPr>
        <p:spPr>
          <a:xfrm>
            <a:off x="2383034" y="4026535"/>
            <a:ext cx="5198866" cy="461665"/>
          </a:xfrm>
          <a:prstGeom prst="rect">
            <a:avLst/>
          </a:prstGeom>
          <a:noFill/>
        </p:spPr>
        <p:txBody>
          <a:bodyPr wrap="square" rtlCol="0">
            <a:spAutoFit/>
          </a:bodyPr>
          <a:lstStyle/>
          <a:p>
            <a:r>
              <a:rPr lang="en-US" altLang="zh-TW" sz="2400" dirty="0"/>
              <a:t>We do not have </a:t>
            </a:r>
            <a:r>
              <a:rPr lang="en-US" altLang="zh-TW" sz="2400" b="1" i="1" u="sng" dirty="0"/>
              <a:t>batch</a:t>
            </a:r>
            <a:r>
              <a:rPr lang="en-US" altLang="zh-TW" sz="2400" dirty="0"/>
              <a:t> at testing stage.</a:t>
            </a:r>
            <a:endParaRPr lang="zh-TW" altLang="en-US" sz="2400" dirty="0"/>
          </a:p>
        </p:txBody>
      </p:sp>
      <p:sp>
        <p:nvSpPr>
          <p:cNvPr id="36" name="文字方塊 35">
            <a:extLst>
              <a:ext uri="{FF2B5EF4-FFF2-40B4-BE49-F238E27FC236}">
                <a16:creationId xmlns:a16="http://schemas.microsoft.com/office/drawing/2014/main" xmlns="" id="{6D83FF68-DF80-44EF-8936-6431E24E873C}"/>
              </a:ext>
            </a:extLst>
          </p:cNvPr>
          <p:cNvSpPr txBox="1"/>
          <p:nvPr/>
        </p:nvSpPr>
        <p:spPr>
          <a:xfrm>
            <a:off x="2383034" y="4488200"/>
            <a:ext cx="5198866" cy="461665"/>
          </a:xfrm>
          <a:prstGeom prst="rect">
            <a:avLst/>
          </a:prstGeom>
          <a:noFill/>
        </p:spPr>
        <p:txBody>
          <a:bodyPr wrap="square" rtlCol="0">
            <a:spAutoFit/>
          </a:bodyPr>
          <a:lstStyle/>
          <a:p>
            <a:r>
              <a:rPr lang="en-US" altLang="zh-TW" sz="2400" dirty="0"/>
              <a:t>Ideal solution:</a:t>
            </a:r>
            <a:endParaRPr lang="zh-TW" altLang="en-US" sz="2400" dirty="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xmlns="" id="{E0B8693A-5366-48E9-9DFF-FCA9B9E7B22B}"/>
                  </a:ext>
                </a:extLst>
              </p:cNvPr>
              <p:cNvSpPr txBox="1"/>
              <p:nvPr/>
            </p:nvSpPr>
            <p:spPr>
              <a:xfrm>
                <a:off x="3195829" y="4913531"/>
                <a:ext cx="7199282" cy="461665"/>
              </a:xfrm>
              <a:prstGeom prst="rect">
                <a:avLst/>
              </a:prstGeom>
              <a:noFill/>
            </p:spPr>
            <p:txBody>
              <a:bodyPr wrap="square" rtlCol="0">
                <a:spAutoFit/>
              </a:bodyPr>
              <a:lstStyle/>
              <a:p>
                <a:r>
                  <a:rPr lang="en-US" altLang="zh-TW" sz="2400" dirty="0"/>
                  <a:t>Computing </a:t>
                </a:r>
                <a14:m>
                  <m:oMath xmlns:m="http://schemas.openxmlformats.org/officeDocument/2006/math">
                    <m:r>
                      <a:rPr lang="zh-TW" altLang="en-US" sz="2400" i="1">
                        <a:latin typeface="Cambria Math" panose="02040503050406030204" pitchFamily="18" charset="0"/>
                      </a:rPr>
                      <m:t>𝜇</m:t>
                    </m:r>
                  </m:oMath>
                </a14:m>
                <a:r>
                  <a:rPr lang="en-US" altLang="zh-TW" sz="2400" dirty="0"/>
                  <a:t> and </a:t>
                </a:r>
                <a14:m>
                  <m:oMath xmlns:m="http://schemas.openxmlformats.org/officeDocument/2006/math">
                    <m:r>
                      <a:rPr lang="zh-TW" altLang="en-US" sz="2400" i="1">
                        <a:latin typeface="Cambria Math" panose="02040503050406030204" pitchFamily="18" charset="0"/>
                      </a:rPr>
                      <m:t>𝜎</m:t>
                    </m:r>
                  </m:oMath>
                </a14:m>
                <a:r>
                  <a:rPr lang="en-US" altLang="zh-TW" sz="2400" dirty="0"/>
                  <a:t> using the whole training dataset.</a:t>
                </a:r>
                <a:endParaRPr lang="zh-TW" altLang="en-US" sz="2400" dirty="0"/>
              </a:p>
            </p:txBody>
          </p:sp>
        </mc:Choice>
        <mc:Fallback xmlns="">
          <p:sp>
            <p:nvSpPr>
              <p:cNvPr id="37" name="文字方塊 36">
                <a:extLst>
                  <a:ext uri="{FF2B5EF4-FFF2-40B4-BE49-F238E27FC236}">
                    <a16:creationId xmlns:a16="http://schemas.microsoft.com/office/drawing/2014/main" id="{E0B8693A-5366-48E9-9DFF-FCA9B9E7B22B}"/>
                  </a:ext>
                </a:extLst>
              </p:cNvPr>
              <p:cNvSpPr txBox="1">
                <a:spLocks noRot="1" noChangeAspect="1" noMove="1" noResize="1" noEditPoints="1" noAdjustHandles="1" noChangeArrowheads="1" noChangeShapeType="1" noTextEdit="1"/>
              </p:cNvSpPr>
              <p:nvPr/>
            </p:nvSpPr>
            <p:spPr>
              <a:xfrm>
                <a:off x="1671829" y="4913530"/>
                <a:ext cx="7199282" cy="461665"/>
              </a:xfrm>
              <a:prstGeom prst="rect">
                <a:avLst/>
              </a:prstGeom>
              <a:blipFill>
                <a:blip r:embed="rId12"/>
                <a:stretch>
                  <a:fillRect l="-1270" t="-10526" b="-28947"/>
                </a:stretch>
              </a:blipFill>
            </p:spPr>
            <p:txBody>
              <a:bodyPr/>
              <a:lstStyle/>
              <a:p>
                <a:r>
                  <a:rPr lang="zh-TW" altLang="en-US">
                    <a:noFill/>
                  </a:rPr>
                  <a:t> </a:t>
                </a:r>
              </a:p>
            </p:txBody>
          </p:sp>
        </mc:Fallback>
      </mc:AlternateContent>
      <p:sp>
        <p:nvSpPr>
          <p:cNvPr id="38" name="文字方塊 37">
            <a:extLst>
              <a:ext uri="{FF2B5EF4-FFF2-40B4-BE49-F238E27FC236}">
                <a16:creationId xmlns:a16="http://schemas.microsoft.com/office/drawing/2014/main" xmlns="" id="{B6789D8C-95AA-4A09-ACA3-9C356BC3DC8A}"/>
              </a:ext>
            </a:extLst>
          </p:cNvPr>
          <p:cNvSpPr txBox="1"/>
          <p:nvPr/>
        </p:nvSpPr>
        <p:spPr>
          <a:xfrm>
            <a:off x="2383034" y="5406471"/>
            <a:ext cx="5198866" cy="461665"/>
          </a:xfrm>
          <a:prstGeom prst="rect">
            <a:avLst/>
          </a:prstGeom>
          <a:noFill/>
        </p:spPr>
        <p:txBody>
          <a:bodyPr wrap="square" rtlCol="0">
            <a:spAutoFit/>
          </a:bodyPr>
          <a:lstStyle/>
          <a:p>
            <a:r>
              <a:rPr lang="en-US" altLang="zh-TW" sz="2400" dirty="0"/>
              <a:t>Practical solution:</a:t>
            </a:r>
            <a:endParaRPr lang="zh-TW" altLang="en-US" sz="2400" dirty="0"/>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xmlns="" id="{B24A5CAA-35F3-4925-9DCE-F3097B51F24C}"/>
                  </a:ext>
                </a:extLst>
              </p:cNvPr>
              <p:cNvSpPr txBox="1"/>
              <p:nvPr/>
            </p:nvSpPr>
            <p:spPr>
              <a:xfrm>
                <a:off x="3195830" y="5793645"/>
                <a:ext cx="6613137" cy="830997"/>
              </a:xfrm>
              <a:prstGeom prst="rect">
                <a:avLst/>
              </a:prstGeom>
              <a:noFill/>
            </p:spPr>
            <p:txBody>
              <a:bodyPr wrap="square" rtlCol="0">
                <a:spAutoFit/>
              </a:bodyPr>
              <a:lstStyle/>
              <a:p>
                <a:r>
                  <a:rPr lang="en-US" altLang="zh-TW" sz="2400" dirty="0"/>
                  <a:t>Computing the moving average of </a:t>
                </a:r>
                <a14:m>
                  <m:oMath xmlns:m="http://schemas.openxmlformats.org/officeDocument/2006/math">
                    <m:r>
                      <a:rPr lang="zh-TW" altLang="en-US" sz="2400" i="1">
                        <a:latin typeface="Cambria Math" panose="02040503050406030204" pitchFamily="18" charset="0"/>
                      </a:rPr>
                      <m:t>𝜇</m:t>
                    </m:r>
                  </m:oMath>
                </a14:m>
                <a:r>
                  <a:rPr lang="en-US" altLang="zh-TW" sz="2400" dirty="0"/>
                  <a:t> and </a:t>
                </a:r>
                <a14:m>
                  <m:oMath xmlns:m="http://schemas.openxmlformats.org/officeDocument/2006/math">
                    <m:r>
                      <a:rPr lang="zh-TW" altLang="en-US" sz="2400" i="1">
                        <a:latin typeface="Cambria Math" panose="02040503050406030204" pitchFamily="18" charset="0"/>
                      </a:rPr>
                      <m:t>𝜎</m:t>
                    </m:r>
                  </m:oMath>
                </a14:m>
                <a:r>
                  <a:rPr lang="en-US" altLang="zh-TW" sz="2400" dirty="0"/>
                  <a:t> of the batches during training.</a:t>
                </a:r>
                <a:endParaRPr lang="zh-TW" altLang="en-US" sz="2400" dirty="0"/>
              </a:p>
            </p:txBody>
          </p:sp>
        </mc:Choice>
        <mc:Fallback xmlns="">
          <p:sp>
            <p:nvSpPr>
              <p:cNvPr id="39" name="文字方塊 38">
                <a:extLst>
                  <a:ext uri="{FF2B5EF4-FFF2-40B4-BE49-F238E27FC236}">
                    <a16:creationId xmlns:a16="http://schemas.microsoft.com/office/drawing/2014/main" id="{B24A5CAA-35F3-4925-9DCE-F3097B51F24C}"/>
                  </a:ext>
                </a:extLst>
              </p:cNvPr>
              <p:cNvSpPr txBox="1">
                <a:spLocks noRot="1" noChangeAspect="1" noMove="1" noResize="1" noEditPoints="1" noAdjustHandles="1" noChangeArrowheads="1" noChangeShapeType="1" noTextEdit="1"/>
              </p:cNvSpPr>
              <p:nvPr/>
            </p:nvSpPr>
            <p:spPr>
              <a:xfrm>
                <a:off x="1671829" y="5793644"/>
                <a:ext cx="6613137" cy="830997"/>
              </a:xfrm>
              <a:prstGeom prst="rect">
                <a:avLst/>
              </a:prstGeom>
              <a:blipFill>
                <a:blip r:embed="rId13"/>
                <a:stretch>
                  <a:fillRect l="-1382" t="-5839" b="-15328"/>
                </a:stretch>
              </a:blipFill>
            </p:spPr>
            <p:txBody>
              <a:bodyPr/>
              <a:lstStyle/>
              <a:p>
                <a:r>
                  <a:rPr lang="zh-TW" altLang="en-US">
                    <a:noFill/>
                  </a:rPr>
                  <a:t> </a:t>
                </a:r>
              </a:p>
            </p:txBody>
          </p:sp>
        </mc:Fallback>
      </mc:AlternateContent>
      <p:grpSp>
        <p:nvGrpSpPr>
          <p:cNvPr id="30" name="群組 29">
            <a:extLst>
              <a:ext uri="{FF2B5EF4-FFF2-40B4-BE49-F238E27FC236}">
                <a16:creationId xmlns:a16="http://schemas.microsoft.com/office/drawing/2014/main" xmlns="" id="{BEA2C4AB-2213-47BD-8A30-F9CE4DE7FB59}"/>
              </a:ext>
            </a:extLst>
          </p:cNvPr>
          <p:cNvGrpSpPr/>
          <p:nvPr/>
        </p:nvGrpSpPr>
        <p:grpSpPr>
          <a:xfrm>
            <a:off x="8725229" y="744188"/>
            <a:ext cx="3366074" cy="2103010"/>
            <a:chOff x="5628461" y="232124"/>
            <a:chExt cx="3366074" cy="2103010"/>
          </a:xfrm>
        </p:grpSpPr>
        <p:cxnSp>
          <p:nvCxnSpPr>
            <p:cNvPr id="5" name="直線單箭頭接點 4">
              <a:extLst>
                <a:ext uri="{FF2B5EF4-FFF2-40B4-BE49-F238E27FC236}">
                  <a16:creationId xmlns:a16="http://schemas.microsoft.com/office/drawing/2014/main" xmlns="" id="{1841726D-A603-4B9A-8DAC-E9ED4A206255}"/>
                </a:ext>
              </a:extLst>
            </p:cNvPr>
            <p:cNvCxnSpPr/>
            <p:nvPr/>
          </p:nvCxnSpPr>
          <p:spPr>
            <a:xfrm>
              <a:off x="5890683" y="1825625"/>
              <a:ext cx="26212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xmlns="" id="{590032F5-92E4-4377-9D41-E4442977F8E7}"/>
                </a:ext>
              </a:extLst>
            </p:cNvPr>
            <p:cNvCxnSpPr>
              <a:cxnSpLocks/>
            </p:cNvCxnSpPr>
            <p:nvPr/>
          </p:nvCxnSpPr>
          <p:spPr>
            <a:xfrm flipV="1">
              <a:off x="6274432" y="232124"/>
              <a:ext cx="0" cy="1911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xmlns="" id="{CC47818D-220F-47FD-95E0-03CC224FDC7A}"/>
                </a:ext>
              </a:extLst>
            </p:cNvPr>
            <p:cNvSpPr txBox="1"/>
            <p:nvPr/>
          </p:nvSpPr>
          <p:spPr>
            <a:xfrm>
              <a:off x="5628461" y="235208"/>
              <a:ext cx="674557" cy="461665"/>
            </a:xfrm>
            <a:prstGeom prst="rect">
              <a:avLst/>
            </a:prstGeom>
            <a:noFill/>
          </p:spPr>
          <p:txBody>
            <a:bodyPr wrap="square" rtlCol="0">
              <a:spAutoFit/>
            </a:bodyPr>
            <a:lstStyle/>
            <a:p>
              <a:r>
                <a:rPr lang="en-US" altLang="zh-TW" sz="2400" dirty="0" err="1"/>
                <a:t>Acc</a:t>
              </a:r>
              <a:endParaRPr lang="zh-TW" altLang="en-US" sz="2400" dirty="0"/>
            </a:p>
          </p:txBody>
        </p:sp>
        <p:sp>
          <p:nvSpPr>
            <p:cNvPr id="28" name="文字方塊 27">
              <a:extLst>
                <a:ext uri="{FF2B5EF4-FFF2-40B4-BE49-F238E27FC236}">
                  <a16:creationId xmlns:a16="http://schemas.microsoft.com/office/drawing/2014/main" xmlns="" id="{3C41470C-EB3B-493A-8716-F15E22BDA4B4}"/>
                </a:ext>
              </a:extLst>
            </p:cNvPr>
            <p:cNvSpPr txBox="1"/>
            <p:nvPr/>
          </p:nvSpPr>
          <p:spPr>
            <a:xfrm>
              <a:off x="7715373" y="1873469"/>
              <a:ext cx="1279162" cy="461665"/>
            </a:xfrm>
            <a:prstGeom prst="rect">
              <a:avLst/>
            </a:prstGeom>
            <a:noFill/>
          </p:spPr>
          <p:txBody>
            <a:bodyPr wrap="square" rtlCol="0">
              <a:spAutoFit/>
            </a:bodyPr>
            <a:lstStyle/>
            <a:p>
              <a:r>
                <a:rPr lang="en-US" altLang="zh-TW" sz="2400" dirty="0"/>
                <a:t>Updates</a:t>
              </a:r>
              <a:endParaRPr lang="zh-TW" altLang="en-US" sz="2400" dirty="0"/>
            </a:p>
          </p:txBody>
        </p:sp>
        <p:sp>
          <p:nvSpPr>
            <p:cNvPr id="9" name="手繪多邊形: 圖案 8">
              <a:extLst>
                <a:ext uri="{FF2B5EF4-FFF2-40B4-BE49-F238E27FC236}">
                  <a16:creationId xmlns:a16="http://schemas.microsoft.com/office/drawing/2014/main" xmlns="" id="{EFCCB2D6-096D-4158-96C4-A7BE0CB7078B}"/>
                </a:ext>
              </a:extLst>
            </p:cNvPr>
            <p:cNvSpPr/>
            <p:nvPr/>
          </p:nvSpPr>
          <p:spPr>
            <a:xfrm>
              <a:off x="6445770" y="571209"/>
              <a:ext cx="1993692" cy="1152660"/>
            </a:xfrm>
            <a:custGeom>
              <a:avLst/>
              <a:gdLst>
                <a:gd name="connsiteX0" fmla="*/ 0 w 1993692"/>
                <a:gd name="connsiteY0" fmla="*/ 1152660 h 1152660"/>
                <a:gd name="connsiteX1" fmla="*/ 434715 w 1993692"/>
                <a:gd name="connsiteY1" fmla="*/ 373171 h 1152660"/>
                <a:gd name="connsiteX2" fmla="*/ 809469 w 1993692"/>
                <a:gd name="connsiteY2" fmla="*/ 43388 h 1152660"/>
                <a:gd name="connsiteX3" fmla="*/ 1993692 w 1993692"/>
                <a:gd name="connsiteY3" fmla="*/ 13407 h 1152660"/>
              </a:gdLst>
              <a:ahLst/>
              <a:cxnLst>
                <a:cxn ang="0">
                  <a:pos x="connsiteX0" y="connsiteY0"/>
                </a:cxn>
                <a:cxn ang="0">
                  <a:pos x="connsiteX1" y="connsiteY1"/>
                </a:cxn>
                <a:cxn ang="0">
                  <a:pos x="connsiteX2" y="connsiteY2"/>
                </a:cxn>
                <a:cxn ang="0">
                  <a:pos x="connsiteX3" y="connsiteY3"/>
                </a:cxn>
              </a:cxnLst>
              <a:rect l="l" t="t" r="r" b="b"/>
              <a:pathLst>
                <a:path w="1993692" h="1152660">
                  <a:moveTo>
                    <a:pt x="0" y="1152660"/>
                  </a:moveTo>
                  <a:cubicBezTo>
                    <a:pt x="149902" y="855355"/>
                    <a:pt x="299804" y="558050"/>
                    <a:pt x="434715" y="373171"/>
                  </a:cubicBezTo>
                  <a:cubicBezTo>
                    <a:pt x="569626" y="188292"/>
                    <a:pt x="549640" y="103349"/>
                    <a:pt x="809469" y="43388"/>
                  </a:cubicBezTo>
                  <a:cubicBezTo>
                    <a:pt x="1069298" y="-16573"/>
                    <a:pt x="1531495" y="-1583"/>
                    <a:pt x="1993692" y="134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xmlns="" id="{461D3D75-B7B9-4D7A-AC85-8411F7573D4C}"/>
                  </a:ext>
                </a:extLst>
              </p:cNvPr>
              <p:cNvSpPr txBox="1"/>
              <p:nvPr/>
            </p:nvSpPr>
            <p:spPr>
              <a:xfrm>
                <a:off x="10064216" y="1882239"/>
                <a:ext cx="372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10" name="文字方塊 9">
                <a:extLst>
                  <a:ext uri="{FF2B5EF4-FFF2-40B4-BE49-F238E27FC236}">
                    <a16:creationId xmlns:a16="http://schemas.microsoft.com/office/drawing/2014/main" xmlns:a14="http://schemas.microsoft.com/office/drawing/2010/main" xmlns="" id="{461D3D75-B7B9-4D7A-AC85-8411F7573D4C}"/>
                  </a:ext>
                </a:extLst>
              </p:cNvPr>
              <p:cNvSpPr txBox="1">
                <a:spLocks noRot="1" noChangeAspect="1" noMove="1" noResize="1" noEditPoints="1" noAdjustHandles="1" noChangeArrowheads="1" noChangeShapeType="1" noTextEdit="1"/>
              </p:cNvSpPr>
              <p:nvPr/>
            </p:nvSpPr>
            <p:spPr>
              <a:xfrm>
                <a:off x="10064216" y="1882239"/>
                <a:ext cx="372731" cy="369332"/>
              </a:xfrm>
              <a:prstGeom prst="rect">
                <a:avLst/>
              </a:prstGeom>
              <a:blipFill rotWithShape="0">
                <a:blip r:embed="rId14"/>
                <a:stretch>
                  <a:fillRect l="-18033" r="-655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xmlns="" id="{646AA285-03DE-49EE-A039-22E3B51A3D20}"/>
                  </a:ext>
                </a:extLst>
              </p:cNvPr>
              <p:cNvSpPr txBox="1"/>
              <p:nvPr/>
            </p:nvSpPr>
            <p:spPr>
              <a:xfrm>
                <a:off x="10539385" y="1552567"/>
                <a:ext cx="6324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100</m:t>
                          </m:r>
                        </m:sub>
                      </m:sSub>
                    </m:oMath>
                  </m:oMathPara>
                </a14:m>
                <a:endParaRPr lang="zh-TW" altLang="en-US" sz="2400" dirty="0"/>
              </a:p>
            </p:txBody>
          </p:sp>
        </mc:Choice>
        <mc:Fallback xmlns="">
          <p:sp>
            <p:nvSpPr>
              <p:cNvPr id="31" name="文字方塊 30">
                <a:extLst>
                  <a:ext uri="{FF2B5EF4-FFF2-40B4-BE49-F238E27FC236}">
                    <a16:creationId xmlns:a16="http://schemas.microsoft.com/office/drawing/2014/main" xmlns:a14="http://schemas.microsoft.com/office/drawing/2010/main" xmlns="" id="{646AA285-03DE-49EE-A039-22E3B51A3D20}"/>
                  </a:ext>
                </a:extLst>
              </p:cNvPr>
              <p:cNvSpPr txBox="1">
                <a:spLocks noRot="1" noChangeAspect="1" noMove="1" noResize="1" noEditPoints="1" noAdjustHandles="1" noChangeArrowheads="1" noChangeShapeType="1" noTextEdit="1"/>
              </p:cNvSpPr>
              <p:nvPr/>
            </p:nvSpPr>
            <p:spPr>
              <a:xfrm>
                <a:off x="10539385" y="1552567"/>
                <a:ext cx="632417" cy="369332"/>
              </a:xfrm>
              <a:prstGeom prst="rect">
                <a:avLst/>
              </a:prstGeom>
              <a:blipFill rotWithShape="0">
                <a:blip r:embed="rId15"/>
                <a:stretch>
                  <a:fillRect l="-10577" r="-2885"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xmlns="" id="{2C405390-6F08-438D-855F-8BD4EA9BCB80}"/>
                  </a:ext>
                </a:extLst>
              </p:cNvPr>
              <p:cNvSpPr txBox="1"/>
              <p:nvPr/>
            </p:nvSpPr>
            <p:spPr>
              <a:xfrm>
                <a:off x="11332851" y="1368926"/>
                <a:ext cx="6395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300</m:t>
                          </m:r>
                        </m:sub>
                      </m:sSub>
                    </m:oMath>
                  </m:oMathPara>
                </a14:m>
                <a:endParaRPr lang="zh-TW" altLang="en-US" sz="2400" dirty="0"/>
              </a:p>
            </p:txBody>
          </p:sp>
        </mc:Choice>
        <mc:Fallback xmlns="">
          <p:sp>
            <p:nvSpPr>
              <p:cNvPr id="32" name="文字方塊 31">
                <a:extLst>
                  <a:ext uri="{FF2B5EF4-FFF2-40B4-BE49-F238E27FC236}">
                    <a16:creationId xmlns:a16="http://schemas.microsoft.com/office/drawing/2014/main" xmlns:a14="http://schemas.microsoft.com/office/drawing/2010/main" xmlns="" id="{2C405390-6F08-438D-855F-8BD4EA9BCB80}"/>
                  </a:ext>
                </a:extLst>
              </p:cNvPr>
              <p:cNvSpPr txBox="1">
                <a:spLocks noRot="1" noChangeAspect="1" noMove="1" noResize="1" noEditPoints="1" noAdjustHandles="1" noChangeArrowheads="1" noChangeShapeType="1" noTextEdit="1"/>
              </p:cNvSpPr>
              <p:nvPr/>
            </p:nvSpPr>
            <p:spPr>
              <a:xfrm>
                <a:off x="11332851" y="1368926"/>
                <a:ext cx="639534" cy="369332"/>
              </a:xfrm>
              <a:prstGeom prst="rect">
                <a:avLst/>
              </a:prstGeom>
              <a:blipFill rotWithShape="0">
                <a:blip r:embed="rId16"/>
                <a:stretch>
                  <a:fillRect l="-10476" r="-3810" b="-23333"/>
                </a:stretch>
              </a:blipFill>
            </p:spPr>
            <p:txBody>
              <a:bodyPr/>
              <a:lstStyle/>
              <a:p>
                <a:r>
                  <a:rPr lang="zh-CN" altLang="en-US">
                    <a:noFill/>
                  </a:rPr>
                  <a:t> </a:t>
                </a:r>
              </a:p>
            </p:txBody>
          </p:sp>
        </mc:Fallback>
      </mc:AlternateContent>
      <p:cxnSp>
        <p:nvCxnSpPr>
          <p:cNvPr id="12" name="直線單箭頭接點 11">
            <a:extLst>
              <a:ext uri="{FF2B5EF4-FFF2-40B4-BE49-F238E27FC236}">
                <a16:creationId xmlns:a16="http://schemas.microsoft.com/office/drawing/2014/main" xmlns="" id="{66B292D6-1750-4369-97BF-B729E9A291AF}"/>
              </a:ext>
            </a:extLst>
          </p:cNvPr>
          <p:cNvCxnSpPr>
            <a:cxnSpLocks/>
            <a:endCxn id="10" idx="1"/>
          </p:cNvCxnSpPr>
          <p:nvPr/>
        </p:nvCxnSpPr>
        <p:spPr>
          <a:xfrm>
            <a:off x="9754951" y="1850965"/>
            <a:ext cx="309265" cy="2159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xmlns="" id="{47AC45EE-238A-468D-B134-7625E8B92404}"/>
              </a:ext>
            </a:extLst>
          </p:cNvPr>
          <p:cNvCxnSpPr>
            <a:cxnSpLocks/>
            <a:stCxn id="9" idx="2"/>
            <a:endCxn id="31" idx="1"/>
          </p:cNvCxnSpPr>
          <p:nvPr/>
        </p:nvCxnSpPr>
        <p:spPr>
          <a:xfrm>
            <a:off x="10352008" y="1126661"/>
            <a:ext cx="187377" cy="6105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xmlns="" id="{63306C98-F9B8-41F9-9821-35D985A87690}"/>
              </a:ext>
            </a:extLst>
          </p:cNvPr>
          <p:cNvCxnSpPr>
            <a:cxnSpLocks/>
          </p:cNvCxnSpPr>
          <p:nvPr/>
        </p:nvCxnSpPr>
        <p:spPr>
          <a:xfrm>
            <a:off x="11389912" y="1104889"/>
            <a:ext cx="61811" cy="3673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2971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10" grpId="0"/>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4A4375FF-1E6B-4314-8095-B451A244902D}"/>
              </a:ext>
            </a:extLst>
          </p:cNvPr>
          <p:cNvSpPr>
            <a:spLocks noGrp="1"/>
          </p:cNvSpPr>
          <p:nvPr>
            <p:ph sz="quarter" idx="10"/>
          </p:nvPr>
        </p:nvSpPr>
        <p:spPr/>
        <p:txBody>
          <a:bodyPr>
            <a:noAutofit/>
          </a:bodyPr>
          <a:lstStyle/>
          <a:p>
            <a:r>
              <a:rPr lang="en-US" altLang="zh-TW" sz="2400" dirty="0"/>
              <a:t>BN reduces training times, and make very deep net trainable.</a:t>
            </a:r>
          </a:p>
          <a:p>
            <a:pPr lvl="1"/>
            <a:r>
              <a:rPr lang="en-US" altLang="zh-TW" dirty="0"/>
              <a:t>Because of less Covariate Shift, we can use larger learning rates.</a:t>
            </a:r>
          </a:p>
          <a:p>
            <a:pPr lvl="1"/>
            <a:r>
              <a:rPr lang="en-US" altLang="zh-TW" dirty="0"/>
              <a:t>Less exploding/vanishing gradients</a:t>
            </a:r>
          </a:p>
          <a:p>
            <a:pPr lvl="2"/>
            <a:r>
              <a:rPr lang="en-US" altLang="zh-TW" sz="2400" dirty="0"/>
              <a:t>Especially effective for sigmoid, tanh, etc.</a:t>
            </a:r>
          </a:p>
          <a:p>
            <a:r>
              <a:rPr lang="en-US" altLang="zh-TW" sz="2400" dirty="0"/>
              <a:t>Learning is less affected by initialization. </a:t>
            </a:r>
          </a:p>
          <a:p>
            <a:endParaRPr lang="en-US" altLang="zh-TW" sz="2400" dirty="0"/>
          </a:p>
          <a:p>
            <a:endParaRPr lang="en-US" altLang="zh-TW" sz="2400" dirty="0" smtClean="0"/>
          </a:p>
          <a:p>
            <a:endParaRPr lang="en-US" altLang="zh-TW" sz="2400" dirty="0"/>
          </a:p>
          <a:p>
            <a:endParaRPr lang="en-US" altLang="zh-TW" sz="2400" dirty="0"/>
          </a:p>
          <a:p>
            <a:r>
              <a:rPr lang="en-US" altLang="zh-TW" sz="2400" dirty="0"/>
              <a:t>BN reduces the demand for regularization. </a:t>
            </a:r>
          </a:p>
          <a:p>
            <a:endParaRPr lang="zh-TW" altLang="en-US" sz="2400" dirty="0"/>
          </a:p>
        </p:txBody>
      </p:sp>
      <p:sp>
        <p:nvSpPr>
          <p:cNvPr id="2" name="標題 1">
            <a:extLst>
              <a:ext uri="{FF2B5EF4-FFF2-40B4-BE49-F238E27FC236}">
                <a16:creationId xmlns:a16="http://schemas.microsoft.com/office/drawing/2014/main" xmlns="" id="{0008EE69-330E-4E93-9C6F-10B3197B7633}"/>
              </a:ext>
            </a:extLst>
          </p:cNvPr>
          <p:cNvSpPr>
            <a:spLocks noGrp="1"/>
          </p:cNvSpPr>
          <p:nvPr>
            <p:ph type="title"/>
          </p:nvPr>
        </p:nvSpPr>
        <p:spPr/>
        <p:txBody>
          <a:bodyPr/>
          <a:lstStyle/>
          <a:p>
            <a:r>
              <a:rPr lang="en-US" altLang="zh-TW" dirty="0"/>
              <a:t>Batch normalization - Benefit</a:t>
            </a:r>
            <a:endParaRPr lang="zh-TW" altLang="en-US" dirty="0"/>
          </a:p>
        </p:txBody>
      </p:sp>
      <p:cxnSp>
        <p:nvCxnSpPr>
          <p:cNvPr id="4" name="直線單箭頭接點 3">
            <a:extLst>
              <a:ext uri="{FF2B5EF4-FFF2-40B4-BE49-F238E27FC236}">
                <a16:creationId xmlns:a16="http://schemas.microsoft.com/office/drawing/2014/main" xmlns="" id="{6A12D45B-3A18-4C47-B1F6-981EACC43B11}"/>
              </a:ext>
            </a:extLst>
          </p:cNvPr>
          <p:cNvCxnSpPr/>
          <p:nvPr/>
        </p:nvCxnSpPr>
        <p:spPr>
          <a:xfrm>
            <a:off x="3716534" y="4232438"/>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8813E4F1-87A0-48F8-B90D-4A2B579386CE}"/>
                  </a:ext>
                </a:extLst>
              </p:cNvPr>
              <p:cNvSpPr/>
              <p:nvPr/>
            </p:nvSpPr>
            <p:spPr>
              <a:xfrm>
                <a:off x="1792992" y="3784760"/>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solidFill>
                                <a:schemeClr val="tx1"/>
                              </a:solidFill>
                              <a:latin typeface="Cambria Math" charset="0"/>
                            </a:rPr>
                          </m:ctrlPr>
                        </m:sSupPr>
                        <m:e>
                          <m:r>
                            <a:rPr lang="en-US" altLang="zh-TW" sz="2400" i="1">
                              <a:solidFill>
                                <a:schemeClr val="tx1"/>
                              </a:solidFill>
                              <a:latin typeface="Cambria Math" panose="02040503050406030204" pitchFamily="18" charset="0"/>
                            </a:rPr>
                            <m:t>𝑥</m:t>
                          </m:r>
                        </m:e>
                        <m:sup>
                          <m:r>
                            <a:rPr lang="en-US" altLang="zh-TW" sz="2400" i="1">
                              <a:solidFill>
                                <a:schemeClr val="tx1"/>
                              </a:solidFill>
                              <a:latin typeface="Cambria Math" panose="02040503050406030204" pitchFamily="18" charset="0"/>
                            </a:rPr>
                            <m:t>𝑖</m:t>
                          </m:r>
                        </m:sup>
                      </m:sSup>
                    </m:oMath>
                  </m:oMathPara>
                </a14:m>
                <a:endParaRPr lang="zh-TW" altLang="en-US" sz="2400" dirty="0">
                  <a:solidFill>
                    <a:schemeClr val="tx1"/>
                  </a:solidFill>
                </a:endParaRPr>
              </a:p>
            </p:txBody>
          </p:sp>
        </mc:Choice>
        <mc:Fallback xmlns="">
          <p:sp>
            <p:nvSpPr>
              <p:cNvPr id="5" name="矩形 4">
                <a:extLst>
                  <a:ext uri="{FF2B5EF4-FFF2-40B4-BE49-F238E27FC236}">
                    <a16:creationId xmlns:a16="http://schemas.microsoft.com/office/drawing/2014/main" xmlns="" xmlns:a14="http://schemas.microsoft.com/office/drawing/2010/main" id="{8813E4F1-87A0-48F8-B90D-4A2B579386CE}"/>
                  </a:ext>
                </a:extLst>
              </p:cNvPr>
              <p:cNvSpPr>
                <a:spLocks noRot="1" noChangeAspect="1" noMove="1" noResize="1" noEditPoints="1" noAdjustHandles="1" noChangeArrowheads="1" noChangeShapeType="1" noTextEdit="1"/>
              </p:cNvSpPr>
              <p:nvPr/>
            </p:nvSpPr>
            <p:spPr>
              <a:xfrm>
                <a:off x="1792992" y="3784760"/>
                <a:ext cx="361950" cy="901700"/>
              </a:xfrm>
              <a:prstGeom prst="rect">
                <a:avLst/>
              </a:prstGeom>
              <a:blipFill rotWithShape="0">
                <a:blip r:embed="rId3"/>
                <a:stretch>
                  <a:fillRect l="-18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3AE3D481-8B97-4B5A-8F73-6308739C3AED}"/>
                  </a:ext>
                </a:extLst>
              </p:cNvPr>
              <p:cNvSpPr/>
              <p:nvPr/>
            </p:nvSpPr>
            <p:spPr>
              <a:xfrm>
                <a:off x="2573534" y="3784760"/>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xmlns:a14="http://schemas.microsoft.com/office/drawing/2010/main" xmlns="" id="{3AE3D481-8B97-4B5A-8F73-6308739C3AED}"/>
                  </a:ext>
                </a:extLst>
              </p:cNvPr>
              <p:cNvSpPr>
                <a:spLocks noRot="1" noChangeAspect="1" noMove="1" noResize="1" noEditPoints="1" noAdjustHandles="1" noChangeArrowheads="1" noChangeShapeType="1" noTextEdit="1"/>
              </p:cNvSpPr>
              <p:nvPr/>
            </p:nvSpPr>
            <p:spPr>
              <a:xfrm>
                <a:off x="2573534" y="3784760"/>
                <a:ext cx="1308100" cy="90170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F5EDECC8-8CBE-4B97-97C4-25934F9ADED9}"/>
                  </a:ext>
                </a:extLst>
              </p:cNvPr>
              <p:cNvSpPr/>
              <p:nvPr/>
            </p:nvSpPr>
            <p:spPr>
              <a:xfrm>
                <a:off x="4161034" y="3784760"/>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xmlns:a14="http://schemas.microsoft.com/office/drawing/2010/main" xmlns="" id="{F5EDECC8-8CBE-4B97-97C4-25934F9ADED9}"/>
                  </a:ext>
                </a:extLst>
              </p:cNvPr>
              <p:cNvSpPr>
                <a:spLocks noRot="1" noChangeAspect="1" noMove="1" noResize="1" noEditPoints="1" noAdjustHandles="1" noChangeArrowheads="1" noChangeShapeType="1" noTextEdit="1"/>
              </p:cNvSpPr>
              <p:nvPr/>
            </p:nvSpPr>
            <p:spPr>
              <a:xfrm>
                <a:off x="4161034" y="3784760"/>
                <a:ext cx="361950" cy="901700"/>
              </a:xfrm>
              <a:prstGeom prst="rect">
                <a:avLst/>
              </a:prstGeom>
              <a:blipFill rotWithShape="0">
                <a:blip r:embed="rId5"/>
                <a:stretch>
                  <a:fillRect l="-12698"/>
                </a:stretch>
              </a:blipFill>
            </p:spPr>
            <p:txBody>
              <a:bodyPr/>
              <a:lstStyle/>
              <a:p>
                <a:r>
                  <a:rPr lang="zh-CN" altLang="en-US">
                    <a:noFill/>
                  </a:rPr>
                  <a:t> </a:t>
                </a:r>
              </a:p>
            </p:txBody>
          </p:sp>
        </mc:Fallback>
      </mc:AlternateContent>
      <p:cxnSp>
        <p:nvCxnSpPr>
          <p:cNvPr id="8" name="直線單箭頭接點 7">
            <a:extLst>
              <a:ext uri="{FF2B5EF4-FFF2-40B4-BE49-F238E27FC236}">
                <a16:creationId xmlns:a16="http://schemas.microsoft.com/office/drawing/2014/main" xmlns="" id="{8AE3272D-098F-4922-8820-7455B776B557}"/>
              </a:ext>
            </a:extLst>
          </p:cNvPr>
          <p:cNvCxnSpPr/>
          <p:nvPr/>
        </p:nvCxnSpPr>
        <p:spPr>
          <a:xfrm>
            <a:off x="2141734" y="421656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83E89CCC-A61F-4CA8-AA0A-42E480DEDCBB}"/>
                  </a:ext>
                </a:extLst>
              </p:cNvPr>
              <p:cNvSpPr/>
              <p:nvPr/>
            </p:nvSpPr>
            <p:spPr>
              <a:xfrm>
                <a:off x="9900708" y="3776821"/>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xmlns:a14="http://schemas.microsoft.com/office/drawing/2010/main" xmlns="" id="{83E89CCC-A61F-4CA8-AA0A-42E480DEDCBB}"/>
                  </a:ext>
                </a:extLst>
              </p:cNvPr>
              <p:cNvSpPr>
                <a:spLocks noRot="1" noChangeAspect="1" noMove="1" noResize="1" noEditPoints="1" noAdjustHandles="1" noChangeArrowheads="1" noChangeShapeType="1" noTextEdit="1"/>
              </p:cNvSpPr>
              <p:nvPr/>
            </p:nvSpPr>
            <p:spPr>
              <a:xfrm>
                <a:off x="9900708" y="3776821"/>
                <a:ext cx="361950" cy="901700"/>
              </a:xfrm>
              <a:prstGeom prst="rect">
                <a:avLst/>
              </a:prstGeom>
              <a:blipFill rotWithShape="0">
                <a:blip r:embed="rId6"/>
                <a:stretch>
                  <a:fillRect l="-10938" r="-171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65DD3C9D-9B46-4FC1-B0D9-43EAA67328CF}"/>
                  </a:ext>
                </a:extLst>
              </p:cNvPr>
              <p:cNvSpPr/>
              <p:nvPr/>
            </p:nvSpPr>
            <p:spPr>
              <a:xfrm>
                <a:off x="6765111" y="376147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xmlns:a14="http://schemas.microsoft.com/office/drawing/2010/main" xmlns="" id="{65DD3C9D-9B46-4FC1-B0D9-43EAA67328CF}"/>
                  </a:ext>
                </a:extLst>
              </p:cNvPr>
              <p:cNvSpPr>
                <a:spLocks noRot="1" noChangeAspect="1" noMove="1" noResize="1" noEditPoints="1" noAdjustHandles="1" noChangeArrowheads="1" noChangeShapeType="1" noTextEdit="1"/>
              </p:cNvSpPr>
              <p:nvPr/>
            </p:nvSpPr>
            <p:spPr>
              <a:xfrm>
                <a:off x="6765111" y="3761476"/>
                <a:ext cx="361950" cy="901700"/>
              </a:xfrm>
              <a:prstGeom prst="rect">
                <a:avLst/>
              </a:prstGeom>
              <a:blipFill rotWithShape="0">
                <a:blip r:embed="rId7"/>
                <a:stretch>
                  <a:fillRect l="-12698" r="-9524"/>
                </a:stretch>
              </a:blipFill>
            </p:spPr>
            <p:txBody>
              <a:bodyPr/>
              <a:lstStyle/>
              <a:p>
                <a:r>
                  <a:rPr lang="zh-CN" altLang="en-US">
                    <a:noFill/>
                  </a:rPr>
                  <a:t> </a:t>
                </a:r>
              </a:p>
            </p:txBody>
          </p:sp>
        </mc:Fallback>
      </mc:AlternateContent>
      <p:cxnSp>
        <p:nvCxnSpPr>
          <p:cNvPr id="11" name="直線單箭頭接點 10">
            <a:extLst>
              <a:ext uri="{FF2B5EF4-FFF2-40B4-BE49-F238E27FC236}">
                <a16:creationId xmlns:a16="http://schemas.microsoft.com/office/drawing/2014/main" xmlns="" id="{74C0087E-1051-4E09-9C67-C2542327E3B0}"/>
              </a:ext>
            </a:extLst>
          </p:cNvPr>
          <p:cNvCxnSpPr>
            <a:cxnSpLocks/>
          </p:cNvCxnSpPr>
          <p:nvPr/>
        </p:nvCxnSpPr>
        <p:spPr>
          <a:xfrm>
            <a:off x="4522984" y="4224680"/>
            <a:ext cx="21963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xmlns="" id="{794147A2-F206-4D0B-9EFE-C631E0499BF2}"/>
              </a:ext>
            </a:extLst>
          </p:cNvPr>
          <p:cNvCxnSpPr>
            <a:cxnSpLocks/>
          </p:cNvCxnSpPr>
          <p:nvPr/>
        </p:nvCxnSpPr>
        <p:spPr>
          <a:xfrm>
            <a:off x="7127062" y="4217724"/>
            <a:ext cx="27736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xmlns="" id="{C3008206-FBAF-45AC-997E-68049C1BAE8D}"/>
                  </a:ext>
                </a:extLst>
              </p:cNvPr>
              <p:cNvSpPr txBox="1"/>
              <p:nvPr/>
            </p:nvSpPr>
            <p:spPr>
              <a:xfrm>
                <a:off x="7019748" y="4478080"/>
                <a:ext cx="2893660" cy="444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charset="0"/>
                            </a:rPr>
                          </m:ctrlPr>
                        </m:sSup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𝛾</m:t>
                      </m:r>
                      <m:r>
                        <a:rPr lang="zh-TW" altLang="en-US" sz="2800" i="1">
                          <a:latin typeface="Cambria Math" panose="02040503050406030204" pitchFamily="18" charset="0"/>
                        </a:rPr>
                        <m:t>⨀</m:t>
                      </m:r>
                      <m:sSup>
                        <m:sSupPr>
                          <m:ctrlPr>
                            <a:rPr lang="en-US" altLang="zh-TW" sz="2800" i="1">
                              <a:latin typeface="Cambria Math" charset="0"/>
                            </a:rPr>
                          </m:ctrlPr>
                        </m:sSup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13" name="文字方塊 12">
                <a:extLst>
                  <a:ext uri="{FF2B5EF4-FFF2-40B4-BE49-F238E27FC236}">
                    <a16:creationId xmlns:a16="http://schemas.microsoft.com/office/drawing/2014/main" xmlns:a14="http://schemas.microsoft.com/office/drawing/2010/main" xmlns="" id="{C3008206-FBAF-45AC-997E-68049C1BAE8D}"/>
                  </a:ext>
                </a:extLst>
              </p:cNvPr>
              <p:cNvSpPr txBox="1">
                <a:spLocks noRot="1" noChangeAspect="1" noMove="1" noResize="1" noEditPoints="1" noAdjustHandles="1" noChangeArrowheads="1" noChangeShapeType="1" noTextEdit="1"/>
              </p:cNvSpPr>
              <p:nvPr/>
            </p:nvSpPr>
            <p:spPr>
              <a:xfrm>
                <a:off x="7019748" y="4478080"/>
                <a:ext cx="2893660" cy="44480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xmlns="" id="{CD31846E-D36B-4F45-99EB-5ABB803F195D}"/>
                  </a:ext>
                </a:extLst>
              </p:cNvPr>
              <p:cNvSpPr txBox="1"/>
              <p:nvPr/>
            </p:nvSpPr>
            <p:spPr>
              <a:xfrm>
                <a:off x="4686141" y="4260586"/>
                <a:ext cx="1794722"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charset="0"/>
                            </a:rPr>
                          </m:ctrlPr>
                        </m:sSup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f>
                        <m:fPr>
                          <m:ctrlPr>
                            <a:rPr lang="en-US" altLang="zh-TW" sz="2800" i="1">
                              <a:latin typeface="Cambria Math" charset="0"/>
                            </a:rPr>
                          </m:ctrlPr>
                        </m:fPr>
                        <m:num>
                          <m:sSup>
                            <m:sSupPr>
                              <m:ctrlPr>
                                <a:rPr lang="en-US" altLang="zh-TW" sz="2800" i="1">
                                  <a:latin typeface="Cambria Math"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14" name="文字方塊 13">
                <a:extLst>
                  <a:ext uri="{FF2B5EF4-FFF2-40B4-BE49-F238E27FC236}">
                    <a16:creationId xmlns:a16="http://schemas.microsoft.com/office/drawing/2014/main" xmlns:a14="http://schemas.microsoft.com/office/drawing/2010/main" xmlns="" id="{CD31846E-D36B-4F45-99EB-5ABB803F195D}"/>
                  </a:ext>
                </a:extLst>
              </p:cNvPr>
              <p:cNvSpPr txBox="1">
                <a:spLocks noRot="1" noChangeAspect="1" noMove="1" noResize="1" noEditPoints="1" noAdjustHandles="1" noChangeArrowheads="1" noChangeShapeType="1" noTextEdit="1"/>
              </p:cNvSpPr>
              <p:nvPr/>
            </p:nvSpPr>
            <p:spPr>
              <a:xfrm>
                <a:off x="4686141" y="4260586"/>
                <a:ext cx="1794722" cy="879793"/>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xmlns="" id="{B0729D7E-D3A6-4B24-931C-5566AA80E7F6}"/>
                  </a:ext>
                </a:extLst>
              </p:cNvPr>
              <p:cNvSpPr txBox="1"/>
              <p:nvPr/>
            </p:nvSpPr>
            <p:spPr>
              <a:xfrm>
                <a:off x="3275868" y="3684565"/>
                <a:ext cx="54450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m:t>
                      </m:r>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17" name="文字方塊 16">
                <a:extLst>
                  <a:ext uri="{FF2B5EF4-FFF2-40B4-BE49-F238E27FC236}">
                    <a16:creationId xmlns:a16="http://schemas.microsoft.com/office/drawing/2014/main" xmlns:a14="http://schemas.microsoft.com/office/drawing/2010/main" xmlns="" id="{B0729D7E-D3A6-4B24-931C-5566AA80E7F6}"/>
                  </a:ext>
                </a:extLst>
              </p:cNvPr>
              <p:cNvSpPr txBox="1">
                <a:spLocks noRot="1" noChangeAspect="1" noMove="1" noResize="1" noEditPoints="1" noAdjustHandles="1" noChangeArrowheads="1" noChangeShapeType="1" noTextEdit="1"/>
              </p:cNvSpPr>
              <p:nvPr/>
            </p:nvSpPr>
            <p:spPr>
              <a:xfrm>
                <a:off x="3275868" y="3684565"/>
                <a:ext cx="544508" cy="369332"/>
              </a:xfrm>
              <a:prstGeom prst="rect">
                <a:avLst/>
              </a:prstGeom>
              <a:blipFill rotWithShape="0">
                <a:blip r:embed="rId10"/>
                <a:stretch>
                  <a:fillRect l="-3333" r="-6667"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xmlns="" id="{AB89647E-BFF2-421E-9792-19367CE3022E}"/>
                  </a:ext>
                </a:extLst>
              </p:cNvPr>
              <p:cNvSpPr txBox="1"/>
              <p:nvPr/>
            </p:nvSpPr>
            <p:spPr>
              <a:xfrm>
                <a:off x="4519301" y="3684565"/>
                <a:ext cx="4760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m:t>
                      </m:r>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18" name="文字方塊 17">
                <a:extLst>
                  <a:ext uri="{FF2B5EF4-FFF2-40B4-BE49-F238E27FC236}">
                    <a16:creationId xmlns:a16="http://schemas.microsoft.com/office/drawing/2014/main" xmlns:a14="http://schemas.microsoft.com/office/drawing/2010/main" xmlns="" id="{AB89647E-BFF2-421E-9792-19367CE3022E}"/>
                  </a:ext>
                </a:extLst>
              </p:cNvPr>
              <p:cNvSpPr txBox="1">
                <a:spLocks noRot="1" noChangeAspect="1" noMove="1" noResize="1" noEditPoints="1" noAdjustHandles="1" noChangeArrowheads="1" noChangeShapeType="1" noTextEdit="1"/>
              </p:cNvSpPr>
              <p:nvPr/>
            </p:nvSpPr>
            <p:spPr>
              <a:xfrm>
                <a:off x="4519301" y="3684565"/>
                <a:ext cx="476092" cy="369332"/>
              </a:xfrm>
              <a:prstGeom prst="rect">
                <a:avLst/>
              </a:prstGeom>
              <a:blipFill rotWithShape="0">
                <a:blip r:embed="rId10"/>
                <a:stretch>
                  <a:fillRect l="-10256" r="-16667"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xmlns="" id="{CD24E087-0FF7-45DB-A5E6-BC26C1C553A4}"/>
                  </a:ext>
                </a:extLst>
              </p:cNvPr>
              <p:cNvSpPr txBox="1"/>
              <p:nvPr/>
            </p:nvSpPr>
            <p:spPr>
              <a:xfrm>
                <a:off x="5285027" y="4200790"/>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19" name="文字方塊 18">
                <a:extLst>
                  <a:ext uri="{FF2B5EF4-FFF2-40B4-BE49-F238E27FC236}">
                    <a16:creationId xmlns:a16="http://schemas.microsoft.com/office/drawing/2014/main" xmlns:a14="http://schemas.microsoft.com/office/drawing/2010/main" xmlns="" id="{CD24E087-0FF7-45DB-A5E6-BC26C1C553A4}"/>
                  </a:ext>
                </a:extLst>
              </p:cNvPr>
              <p:cNvSpPr txBox="1">
                <a:spLocks noRot="1" noChangeAspect="1" noMove="1" noResize="1" noEditPoints="1" noAdjustHandles="1" noChangeArrowheads="1" noChangeShapeType="1" noTextEdit="1"/>
              </p:cNvSpPr>
              <p:nvPr/>
            </p:nvSpPr>
            <p:spPr>
              <a:xfrm>
                <a:off x="5285027" y="4200790"/>
                <a:ext cx="256480" cy="369332"/>
              </a:xfrm>
              <a:prstGeom prst="rect">
                <a:avLst/>
              </a:prstGeom>
              <a:blipFill rotWithShape="0">
                <a:blip r:embed="rId11"/>
                <a:stretch>
                  <a:fillRect l="-28571" r="-30952"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xmlns="" id="{405E67E2-4122-4D23-81AF-B01915A9397B}"/>
                  </a:ext>
                </a:extLst>
              </p:cNvPr>
              <p:cNvSpPr txBox="1"/>
              <p:nvPr/>
            </p:nvSpPr>
            <p:spPr>
              <a:xfrm>
                <a:off x="6033995" y="4159145"/>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20" name="文字方塊 19">
                <a:extLst>
                  <a:ext uri="{FF2B5EF4-FFF2-40B4-BE49-F238E27FC236}">
                    <a16:creationId xmlns:a16="http://schemas.microsoft.com/office/drawing/2014/main" xmlns:a14="http://schemas.microsoft.com/office/drawing/2010/main" xmlns="" id="{405E67E2-4122-4D23-81AF-B01915A9397B}"/>
                  </a:ext>
                </a:extLst>
              </p:cNvPr>
              <p:cNvSpPr txBox="1">
                <a:spLocks noRot="1" noChangeAspect="1" noMove="1" noResize="1" noEditPoints="1" noAdjustHandles="1" noChangeArrowheads="1" noChangeShapeType="1" noTextEdit="1"/>
              </p:cNvSpPr>
              <p:nvPr/>
            </p:nvSpPr>
            <p:spPr>
              <a:xfrm>
                <a:off x="6033995" y="4159145"/>
                <a:ext cx="256480" cy="369332"/>
              </a:xfrm>
              <a:prstGeom prst="rect">
                <a:avLst/>
              </a:prstGeom>
              <a:blipFill rotWithShape="0">
                <a:blip r:embed="rId11"/>
                <a:stretch>
                  <a:fillRect l="-28571" r="-30952"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xmlns="" id="{7F9B58FA-F070-464F-90C7-98640A8DEF15}"/>
                  </a:ext>
                </a:extLst>
              </p:cNvPr>
              <p:cNvSpPr txBox="1"/>
              <p:nvPr/>
            </p:nvSpPr>
            <p:spPr>
              <a:xfrm>
                <a:off x="5583502" y="4816421"/>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21" name="文字方塊 20">
                <a:extLst>
                  <a:ext uri="{FF2B5EF4-FFF2-40B4-BE49-F238E27FC236}">
                    <a16:creationId xmlns:a16="http://schemas.microsoft.com/office/drawing/2014/main" xmlns:a14="http://schemas.microsoft.com/office/drawing/2010/main" xmlns="" id="{7F9B58FA-F070-464F-90C7-98640A8DEF15}"/>
                  </a:ext>
                </a:extLst>
              </p:cNvPr>
              <p:cNvSpPr txBox="1">
                <a:spLocks noRot="1" noChangeAspect="1" noMove="1" noResize="1" noEditPoints="1" noAdjustHandles="1" noChangeArrowheads="1" noChangeShapeType="1" noTextEdit="1"/>
              </p:cNvSpPr>
              <p:nvPr/>
            </p:nvSpPr>
            <p:spPr>
              <a:xfrm>
                <a:off x="5583502" y="4816421"/>
                <a:ext cx="256480" cy="369332"/>
              </a:xfrm>
              <a:prstGeom prst="rect">
                <a:avLst/>
              </a:prstGeom>
              <a:blipFill rotWithShape="0">
                <a:blip r:embed="rId11"/>
                <a:stretch>
                  <a:fillRect l="-28571" r="-30952"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xmlns="" id="{D4F3808B-32E7-4600-977C-EE42E8E2A89A}"/>
                  </a:ext>
                </a:extLst>
              </p:cNvPr>
              <p:cNvSpPr txBox="1"/>
              <p:nvPr/>
            </p:nvSpPr>
            <p:spPr>
              <a:xfrm>
                <a:off x="7172815" y="3576810"/>
                <a:ext cx="783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𝒌𝒆𝒆𝒑</m:t>
                      </m:r>
                    </m:oMath>
                  </m:oMathPara>
                </a14:m>
                <a:endParaRPr lang="zh-TW" altLang="en-US" sz="2400" b="1" dirty="0">
                  <a:solidFill>
                    <a:srgbClr val="FF0000"/>
                  </a:solidFill>
                </a:endParaRPr>
              </a:p>
            </p:txBody>
          </p:sp>
        </mc:Choice>
        <mc:Fallback xmlns="">
          <p:sp>
            <p:nvSpPr>
              <p:cNvPr id="24" name="文字方塊 23">
                <a:extLst>
                  <a:ext uri="{FF2B5EF4-FFF2-40B4-BE49-F238E27FC236}">
                    <a16:creationId xmlns:a16="http://schemas.microsoft.com/office/drawing/2014/main" xmlns:a14="http://schemas.microsoft.com/office/drawing/2010/main" xmlns="" id="{D4F3808B-32E7-4600-977C-EE42E8E2A89A}"/>
                  </a:ext>
                </a:extLst>
              </p:cNvPr>
              <p:cNvSpPr txBox="1">
                <a:spLocks noRot="1" noChangeAspect="1" noMove="1" noResize="1" noEditPoints="1" noAdjustHandles="1" noChangeArrowheads="1" noChangeShapeType="1" noTextEdit="1"/>
              </p:cNvSpPr>
              <p:nvPr/>
            </p:nvSpPr>
            <p:spPr>
              <a:xfrm>
                <a:off x="7172815" y="3576810"/>
                <a:ext cx="783869" cy="369332"/>
              </a:xfrm>
              <a:prstGeom prst="rect">
                <a:avLst/>
              </a:prstGeom>
              <a:blipFill rotWithShape="0">
                <a:blip r:embed="rId12"/>
                <a:stretch>
                  <a:fillRect l="-13281" r="-13281"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8017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P spid="18" grpId="0"/>
      <p:bldP spid="19" grpId="0"/>
      <p:bldP spid="20" grpId="0"/>
      <p:bldP spid="21"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预训练 </a:t>
            </a:r>
            <a:endParaRPr kumimoji="1" lang="zh-CN" altLang="en-US" dirty="0"/>
          </a:p>
        </p:txBody>
      </p:sp>
      <p:sp>
        <p:nvSpPr>
          <p:cNvPr id="3" name="内容占位符 2"/>
          <p:cNvSpPr>
            <a:spLocks noGrp="1"/>
          </p:cNvSpPr>
          <p:nvPr>
            <p:ph sz="quarter" idx="10"/>
          </p:nvPr>
        </p:nvSpPr>
        <p:spPr>
          <a:xfrm>
            <a:off x="630237" y="1147763"/>
            <a:ext cx="11202099" cy="5237271"/>
          </a:xfrm>
        </p:spPr>
        <p:txBody>
          <a:bodyPr/>
          <a:lstStyle/>
          <a:p>
            <a:r>
              <a:rPr lang="zh-CN" altLang="zh-CN" dirty="0"/>
              <a:t>预训练（</a:t>
            </a:r>
            <a:r>
              <a:rPr lang="en-US" altLang="zh-CN" dirty="0"/>
              <a:t>pre-training</a:t>
            </a:r>
            <a:r>
              <a:rPr lang="zh-CN" altLang="zh-CN" dirty="0"/>
              <a:t>）是一种非常有效的神经网络的初始化方法</a:t>
            </a:r>
            <a:r>
              <a:rPr lang="zh-CN" altLang="zh-CN" dirty="0" smtClean="0"/>
              <a:t>。</a:t>
            </a:r>
            <a:endParaRPr lang="en-US" altLang="zh-CN" dirty="0" smtClean="0"/>
          </a:p>
          <a:p>
            <a:r>
              <a:rPr lang="zh-CN" altLang="zh-CN" dirty="0" smtClean="0"/>
              <a:t>非监督</a:t>
            </a:r>
            <a:r>
              <a:rPr lang="zh-CN" altLang="en-US" dirty="0" smtClean="0"/>
              <a:t>：</a:t>
            </a:r>
            <a:r>
              <a:rPr lang="zh-CN" altLang="zh-CN" dirty="0" smtClean="0"/>
              <a:t>贪心</a:t>
            </a:r>
            <a:r>
              <a:rPr lang="zh-CN" altLang="zh-CN" dirty="0"/>
              <a:t>地逐层训练自编码器得到初始权重，然后再做细</a:t>
            </a:r>
            <a:r>
              <a:rPr lang="zh-CN" altLang="zh-CN" dirty="0" smtClean="0"/>
              <a:t>调</a:t>
            </a:r>
            <a:r>
              <a:rPr lang="zh-CN" altLang="en-US" dirty="0" smtClean="0"/>
              <a:t>（不再常用）</a:t>
            </a:r>
            <a:endParaRPr lang="en-US" altLang="zh-CN" dirty="0" smtClean="0"/>
          </a:p>
          <a:p>
            <a:r>
              <a:rPr lang="zh-CN" altLang="zh-CN" dirty="0" smtClean="0"/>
              <a:t>类似</a:t>
            </a:r>
            <a:r>
              <a:rPr lang="zh-CN" altLang="zh-CN" dirty="0"/>
              <a:t>问题中已经训练好的</a:t>
            </a:r>
            <a:r>
              <a:rPr lang="zh-CN" altLang="zh-CN" dirty="0" smtClean="0"/>
              <a:t>模型</a:t>
            </a:r>
            <a:endParaRPr lang="en-US" altLang="zh-CN" dirty="0" smtClean="0"/>
          </a:p>
          <a:p>
            <a:pPr lvl="1"/>
            <a:r>
              <a:rPr lang="zh-CN" altLang="en-US" dirty="0" smtClean="0"/>
              <a:t> </a:t>
            </a:r>
            <a:r>
              <a:rPr lang="zh-CN" altLang="zh-CN" dirty="0" smtClean="0"/>
              <a:t>若</a:t>
            </a:r>
            <a:r>
              <a:rPr lang="zh-CN" altLang="zh-CN" dirty="0"/>
              <a:t>数据集与预训练模型采用的训练数据集非常相似，且新数据集较小，只要在预训练模型最顶层输出特征上再训练一个线性分类器</a:t>
            </a:r>
            <a:r>
              <a:rPr lang="zh-CN" altLang="zh-CN" dirty="0" smtClean="0"/>
              <a:t>即可</a:t>
            </a:r>
            <a:endParaRPr lang="en-US" altLang="zh-CN" dirty="0" smtClean="0"/>
          </a:p>
          <a:p>
            <a:pPr lvl="1"/>
            <a:r>
              <a:rPr lang="zh-CN" altLang="en-US" dirty="0" smtClean="0"/>
              <a:t> </a:t>
            </a:r>
            <a:r>
              <a:rPr lang="zh-CN" altLang="zh-CN" dirty="0" smtClean="0"/>
              <a:t>若</a:t>
            </a:r>
            <a:r>
              <a:rPr lang="zh-CN" altLang="zh-CN" dirty="0"/>
              <a:t>新数据集较大，可以使用一个较小的学习速率对预训练模型的最后几个顶层进行调优</a:t>
            </a:r>
            <a:r>
              <a:rPr lang="zh-CN" altLang="zh-CN" dirty="0" smtClean="0"/>
              <a:t>。</a:t>
            </a:r>
            <a:endParaRPr lang="en-US" altLang="zh-CN" dirty="0" smtClean="0"/>
          </a:p>
          <a:p>
            <a:pPr lvl="1"/>
            <a:r>
              <a:rPr lang="zh-CN" altLang="en-US" dirty="0" smtClean="0"/>
              <a:t> </a:t>
            </a:r>
            <a:r>
              <a:rPr lang="zh-CN" altLang="zh-CN" dirty="0" smtClean="0"/>
              <a:t>如果</a:t>
            </a:r>
            <a:r>
              <a:rPr lang="zh-CN" altLang="zh-CN" dirty="0"/>
              <a:t>新数据集与预训练模型采用的训练数据集相差较大但拥有足够多的数据，则需要对网络的多个层进行调优，同样也要使用较小的学习速率</a:t>
            </a:r>
            <a:r>
              <a:rPr lang="zh-CN" altLang="zh-CN" dirty="0" smtClean="0"/>
              <a:t>。</a:t>
            </a:r>
            <a:endParaRPr lang="en-US" altLang="zh-CN" dirty="0" smtClean="0"/>
          </a:p>
          <a:p>
            <a:pPr lvl="1"/>
            <a:r>
              <a:rPr lang="zh-CN" altLang="en-US" dirty="0" smtClean="0"/>
              <a:t> </a:t>
            </a:r>
            <a:r>
              <a:rPr lang="zh-CN" altLang="zh-CN" dirty="0" smtClean="0"/>
              <a:t>最</a:t>
            </a:r>
            <a:r>
              <a:rPr lang="zh-CN" altLang="zh-CN" dirty="0"/>
              <a:t>坏的情况是新数据集不仅较小，而且与原始数据集相差较大，此时基于较为靠前的特征层就使用</a:t>
            </a:r>
            <a:r>
              <a:rPr lang="en-US" altLang="zh-CN" dirty="0"/>
              <a:t>SVM</a:t>
            </a:r>
            <a:r>
              <a:rPr lang="zh-CN" altLang="zh-CN" dirty="0"/>
              <a:t>分类器可能是相对较好的方案 </a:t>
            </a:r>
            <a:r>
              <a:rPr lang="zh-CN" altLang="en-US" dirty="0" smtClean="0"/>
              <a:t>。</a:t>
            </a:r>
            <a:endParaRPr kumimoji="1" lang="zh-CN" altLang="en-US" dirty="0"/>
          </a:p>
        </p:txBody>
      </p:sp>
    </p:spTree>
    <p:extLst>
      <p:ext uri="{BB962C8B-B14F-4D97-AF65-F5344CB8AC3E}">
        <p14:creationId xmlns:p14="http://schemas.microsoft.com/office/powerpoint/2010/main" val="9864263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模型初始化建议</a:t>
            </a:r>
            <a:endParaRPr kumimoji="1" lang="zh-CN" altLang="en-US" dirty="0"/>
          </a:p>
        </p:txBody>
      </p:sp>
      <p:sp>
        <p:nvSpPr>
          <p:cNvPr id="3" name="内容占位符 2"/>
          <p:cNvSpPr>
            <a:spLocks noGrp="1"/>
          </p:cNvSpPr>
          <p:nvPr>
            <p:ph sz="quarter" idx="10"/>
          </p:nvPr>
        </p:nvSpPr>
        <p:spPr/>
        <p:txBody>
          <a:bodyPr/>
          <a:lstStyle/>
          <a:p>
            <a:pPr lvl="0"/>
            <a:r>
              <a:rPr lang="zh-CN" altLang="zh-CN" dirty="0"/>
              <a:t>使用</a:t>
            </a:r>
            <a:r>
              <a:rPr lang="en-US" altLang="zh-CN" dirty="0"/>
              <a:t> ReLU</a:t>
            </a:r>
            <a:r>
              <a:rPr lang="zh-CN" altLang="zh-CN" dirty="0"/>
              <a:t>（无</a:t>
            </a:r>
            <a:r>
              <a:rPr lang="en-US" altLang="zh-CN" dirty="0"/>
              <a:t>BN</a:t>
            </a:r>
            <a:r>
              <a:rPr lang="zh-CN" altLang="zh-CN" dirty="0"/>
              <a:t>） 激活函数时，最好选用</a:t>
            </a:r>
            <a:r>
              <a:rPr lang="en-US" altLang="zh-CN" dirty="0"/>
              <a:t> He </a:t>
            </a:r>
            <a:r>
              <a:rPr lang="zh-CN" altLang="zh-CN" dirty="0"/>
              <a:t>初始化方法，将参数初始化为服从高斯分布或者均匀分布的较小随机数。</a:t>
            </a:r>
          </a:p>
          <a:p>
            <a:pPr lvl="0"/>
            <a:r>
              <a:rPr lang="zh-CN" altLang="zh-CN" dirty="0"/>
              <a:t>使用</a:t>
            </a:r>
            <a:r>
              <a:rPr lang="en-US" altLang="zh-CN" dirty="0"/>
              <a:t> BN </a:t>
            </a:r>
            <a:r>
              <a:rPr lang="zh-CN" altLang="zh-CN" dirty="0"/>
              <a:t>时，减少了网络对参数初始值尺度的依赖，此时使用较小的标准差（如</a:t>
            </a:r>
            <a:r>
              <a:rPr lang="en-US" altLang="zh-CN" dirty="0"/>
              <a:t>0.01</a:t>
            </a:r>
            <a:r>
              <a:rPr lang="zh-CN" altLang="zh-CN" dirty="0"/>
              <a:t>）的高斯分布进行初始化即可。</a:t>
            </a:r>
          </a:p>
          <a:p>
            <a:pPr lvl="0"/>
            <a:r>
              <a:rPr lang="zh-CN" altLang="zh-CN" dirty="0"/>
              <a:t>借助预训练模型中参数作为新任务参数初始化的方式也是一种简便易行且十分有效的模型参数初始化方法。</a:t>
            </a:r>
          </a:p>
        </p:txBody>
      </p:sp>
    </p:spTree>
    <p:extLst>
      <p:ext uri="{BB962C8B-B14F-4D97-AF65-F5344CB8AC3E}">
        <p14:creationId xmlns:p14="http://schemas.microsoft.com/office/powerpoint/2010/main" val="5504106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2473162"/>
            <a:ext cx="5074685" cy="207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1" indent="-457200">
              <a:spcBef>
                <a:spcPts val="1000"/>
              </a:spcBef>
              <a:buFont typeface="Wingdings" charset="2"/>
              <a:buChar char="n"/>
            </a:pPr>
            <a:r>
              <a:rPr kumimoji="1" lang="zh-CN" altLang="en-US" sz="2800" dirty="0" smtClean="0">
                <a:solidFill>
                  <a:srgbClr val="002060"/>
                </a:solidFill>
                <a:latin typeface="微软雅黑" panose="020B0503020204020204" pitchFamily="34" charset="-122"/>
                <a:ea typeface="微软雅黑" panose="020B0503020204020204" pitchFamily="34" charset="-122"/>
              </a:rPr>
              <a:t>梯度</a:t>
            </a:r>
            <a:r>
              <a:rPr kumimoji="1" lang="zh-CN" altLang="en-US" sz="2800" dirty="0">
                <a:solidFill>
                  <a:srgbClr val="002060"/>
                </a:solidFill>
                <a:latin typeface="微软雅黑" panose="020B0503020204020204" pitchFamily="34" charset="-122"/>
                <a:ea typeface="微软雅黑" panose="020B0503020204020204" pitchFamily="34" charset="-122"/>
              </a:rPr>
              <a:t>下降的</a:t>
            </a:r>
            <a:r>
              <a:rPr kumimoji="1" lang="zh-CN" altLang="en-US" sz="2800" dirty="0" smtClean="0">
                <a:solidFill>
                  <a:srgbClr val="002060"/>
                </a:solidFill>
                <a:latin typeface="微软雅黑" panose="020B0503020204020204" pitchFamily="34" charset="-122"/>
                <a:ea typeface="微软雅黑" panose="020B0503020204020204" pitchFamily="34" charset="-122"/>
              </a:rPr>
              <a:t>改进（线性回归部分已讲）</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lvl="1" indent="-457200">
              <a:spcBef>
                <a:spcPts val="1000"/>
              </a:spcBef>
              <a:buFont typeface="Wingdings"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网络权重初始化</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lvl="1" indent="-457200">
              <a:spcBef>
                <a:spcPts val="1000"/>
              </a:spcBef>
              <a:buFont typeface="Wingdings" charset="2"/>
              <a:buChar char="n"/>
            </a:pPr>
            <a:r>
              <a:rPr kumimoji="1" lang="zh-CN" altLang="en-US" sz="2800" dirty="0" smtClean="0">
                <a:solidFill>
                  <a:srgbClr val="002060"/>
                </a:solidFill>
                <a:latin typeface="微软雅黑" panose="020B0503020204020204" pitchFamily="34" charset="-122"/>
                <a:ea typeface="微软雅黑" panose="020B0503020204020204" pitchFamily="34" charset="-122"/>
              </a:rPr>
              <a:t>抗</a:t>
            </a:r>
            <a:r>
              <a:rPr kumimoji="1" lang="zh-CN" altLang="en-US" sz="2800" dirty="0">
                <a:solidFill>
                  <a:srgbClr val="002060"/>
                </a:solidFill>
                <a:latin typeface="微软雅黑" panose="020B0503020204020204" pitchFamily="34" charset="-122"/>
                <a:ea typeface="微软雅黑" panose="020B0503020204020204" pitchFamily="34" charset="-122"/>
              </a:rPr>
              <a:t>过拟合</a:t>
            </a:r>
            <a:r>
              <a:rPr kumimoji="1" lang="zh-CN" altLang="en-US" sz="2800" dirty="0" smtClean="0">
                <a:solidFill>
                  <a:srgbClr val="002060"/>
                </a:solidFill>
                <a:latin typeface="微软雅黑" panose="020B0503020204020204" pitchFamily="34" charset="-122"/>
                <a:ea typeface="微软雅黑" panose="020B0503020204020204" pitchFamily="34" charset="-122"/>
              </a:rPr>
              <a:t>策略</a:t>
            </a:r>
            <a:endParaRPr kumimoji="1" lang="en-US" altLang="zh-CN" sz="2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403446"/>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B8C6B6B-FB65-41B3-9F4E-6552EC7BFE61}"/>
              </a:ext>
            </a:extLst>
          </p:cNvPr>
          <p:cNvSpPr>
            <a:spLocks noGrp="1"/>
          </p:cNvSpPr>
          <p:nvPr>
            <p:ph type="ctrTitle"/>
          </p:nvPr>
        </p:nvSpPr>
        <p:spPr/>
        <p:txBody>
          <a:bodyPr/>
          <a:lstStyle/>
          <a:p>
            <a:r>
              <a:rPr lang="zh-CN" altLang="en-US" dirty="0" smtClean="0">
                <a:solidFill>
                  <a:srgbClr val="002060"/>
                </a:solidFill>
              </a:rPr>
              <a:t>深度模型训练</a:t>
            </a:r>
            <a:endParaRPr lang="zh-TW" altLang="en-US" dirty="0">
              <a:solidFill>
                <a:srgbClr val="002060"/>
              </a:solidFill>
            </a:endParaRPr>
          </a:p>
        </p:txBody>
      </p:sp>
      <p:sp>
        <p:nvSpPr>
          <p:cNvPr id="3" name="副標題 2">
            <a:extLst>
              <a:ext uri="{FF2B5EF4-FFF2-40B4-BE49-F238E27FC236}">
                <a16:creationId xmlns:a16="http://schemas.microsoft.com/office/drawing/2014/main" xmlns="" id="{ABB24F70-7B78-46E9-B9E9-641EACC99505}"/>
              </a:ext>
            </a:extLst>
          </p:cNvPr>
          <p:cNvSpPr>
            <a:spLocks noGrp="1"/>
          </p:cNvSpPr>
          <p:nvPr>
            <p:ph type="subTitle" idx="1"/>
          </p:nvPr>
        </p:nvSpPr>
        <p:spPr>
          <a:xfrm>
            <a:off x="1700784" y="3153458"/>
            <a:ext cx="8534400" cy="2881581"/>
          </a:xfrm>
        </p:spPr>
        <p:txBody>
          <a:bodyPr/>
          <a:lstStyle/>
          <a:p>
            <a:pPr lvl="1" indent="-457200" algn="l">
              <a:spcBef>
                <a:spcPts val="1000"/>
              </a:spcBef>
              <a:buFont typeface="Wingdings"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激活</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函数</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lvl="1" indent="-457200" algn="l">
              <a:spcBef>
                <a:spcPts val="1000"/>
              </a:spcBef>
              <a:buFont typeface="Wingdings"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梯度</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下降的</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改进</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lvl="1" indent="-457200" algn="l">
              <a:spcBef>
                <a:spcPts val="1000"/>
              </a:spcBef>
              <a:buFont typeface="Wingdings"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抗过拟合</a:t>
            </a:r>
            <a:r>
              <a:rPr kumimoji="1" lang="zh-CN" altLang="en-US" sz="2800" dirty="0" smtClean="0">
                <a:solidFill>
                  <a:srgbClr val="002060"/>
                </a:solidFill>
                <a:latin typeface="微软雅黑" panose="020B0503020204020204" pitchFamily="34" charset="-122"/>
                <a:ea typeface="微软雅黑" panose="020B0503020204020204" pitchFamily="34" charset="-122"/>
              </a:rPr>
              <a:t>策略</a:t>
            </a:r>
            <a:endParaRPr kumimoji="1" lang="en-US" altLang="zh-CN" sz="2800" dirty="0" smtClean="0">
              <a:solidFill>
                <a:srgbClr val="002060"/>
              </a:solidFill>
              <a:latin typeface="微软雅黑" panose="020B0503020204020204" pitchFamily="34" charset="-122"/>
              <a:ea typeface="微软雅黑" panose="020B0503020204020204" pitchFamily="34" charset="-122"/>
            </a:endParaRPr>
          </a:p>
          <a:p>
            <a:pPr lvl="2" indent="-457200" algn="l">
              <a:spcBef>
                <a:spcPts val="1000"/>
              </a:spcBef>
              <a:buFont typeface="Wingdings" charset="2"/>
              <a:buChar char="n"/>
            </a:pPr>
            <a:r>
              <a:rPr kumimoji="1" lang="zh-CN" altLang="en-US" dirty="0" smtClean="0">
                <a:solidFill>
                  <a:srgbClr val="002060"/>
                </a:solidFill>
                <a:latin typeface="微软雅黑" panose="020B0503020204020204" pitchFamily="34" charset="-122"/>
                <a:ea typeface="微软雅黑" panose="020B0503020204020204" pitchFamily="34" charset="-122"/>
              </a:rPr>
              <a:t>及早终止</a:t>
            </a:r>
            <a:endParaRPr kumimoji="1" lang="en-US" altLang="zh-CN" dirty="0" smtClean="0">
              <a:solidFill>
                <a:srgbClr val="002060"/>
              </a:solidFill>
              <a:latin typeface="微软雅黑" panose="020B0503020204020204" pitchFamily="34" charset="-122"/>
              <a:ea typeface="微软雅黑" panose="020B0503020204020204" pitchFamily="34" charset="-122"/>
            </a:endParaRPr>
          </a:p>
          <a:p>
            <a:pPr lvl="2" indent="-457200" algn="l">
              <a:spcBef>
                <a:spcPts val="1000"/>
              </a:spcBef>
              <a:buFont typeface="Wingdings" charset="2"/>
              <a:buChar char="n"/>
            </a:pPr>
            <a:r>
              <a:rPr kumimoji="1" lang="zh-CN" altLang="en-US" dirty="0" smtClean="0">
                <a:solidFill>
                  <a:srgbClr val="002060"/>
                </a:solidFill>
                <a:latin typeface="微软雅黑" panose="020B0503020204020204" pitchFamily="34" charset="-122"/>
                <a:ea typeface="微软雅黑" panose="020B0503020204020204" pitchFamily="34" charset="-122"/>
              </a:rPr>
              <a:t>正则</a:t>
            </a:r>
            <a:endParaRPr kumimoji="1" lang="en-US" altLang="zh-CN" dirty="0" smtClean="0">
              <a:solidFill>
                <a:srgbClr val="002060"/>
              </a:solidFill>
              <a:latin typeface="微软雅黑" panose="020B0503020204020204" pitchFamily="34" charset="-122"/>
              <a:ea typeface="微软雅黑" panose="020B0503020204020204" pitchFamily="34" charset="-122"/>
            </a:endParaRPr>
          </a:p>
          <a:p>
            <a:pPr lvl="2" indent="-457200" algn="l">
              <a:spcBef>
                <a:spcPts val="1000"/>
              </a:spcBef>
              <a:buFont typeface="Wingdings" charset="2"/>
              <a:buChar char="n"/>
            </a:pPr>
            <a:r>
              <a:rPr kumimoji="1" lang="en-US" altLang="zh-CN" dirty="0" smtClean="0">
                <a:solidFill>
                  <a:srgbClr val="002060"/>
                </a:solidFill>
                <a:latin typeface="微软雅黑" panose="020B0503020204020204" pitchFamily="34" charset="-122"/>
                <a:ea typeface="微软雅黑" panose="020B0503020204020204" pitchFamily="34" charset="-122"/>
              </a:rPr>
              <a:t>Dropout</a:t>
            </a:r>
            <a:endParaRPr kumimoji="1" lang="en-US" altLang="zh-CN" dirty="0">
              <a:solidFill>
                <a:srgbClr val="002060"/>
              </a:solidFill>
              <a:latin typeface="微软雅黑" panose="020B0503020204020204" pitchFamily="34" charset="-122"/>
              <a:ea typeface="微软雅黑" panose="020B0503020204020204" pitchFamily="34" charset="-122"/>
            </a:endParaRPr>
          </a:p>
          <a:p>
            <a:pPr lvl="1" indent="-457200" algn="l">
              <a:spcBef>
                <a:spcPts val="1000"/>
              </a:spcBef>
              <a:buFont typeface="Wingdings"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网络权重初始化</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algn="l"/>
            <a:endParaRPr lang="zh-TW" altLang="en-US" dirty="0">
              <a:solidFill>
                <a:srgbClr val="002060"/>
              </a:solidFill>
            </a:endParaRPr>
          </a:p>
        </p:txBody>
      </p:sp>
    </p:spTree>
    <p:extLst>
      <p:ext uri="{BB962C8B-B14F-4D97-AF65-F5344CB8AC3E}">
        <p14:creationId xmlns:p14="http://schemas.microsoft.com/office/powerpoint/2010/main" val="1660845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Early Stopping</a:t>
            </a:r>
            <a:endParaRPr lang="zh-TW" altLang="en-US" dirty="0"/>
          </a:p>
        </p:txBody>
      </p:sp>
      <p:pic>
        <p:nvPicPr>
          <p:cNvPr id="4" name="圖片 3"/>
          <p:cNvPicPr>
            <a:picLocks noChangeAspect="1"/>
          </p:cNvPicPr>
          <p:nvPr/>
        </p:nvPicPr>
        <p:blipFill>
          <a:blip r:embed="rId3"/>
          <a:stretch>
            <a:fillRect/>
          </a:stretch>
        </p:blipFill>
        <p:spPr>
          <a:xfrm>
            <a:off x="3190703" y="1564573"/>
            <a:ext cx="5824192" cy="3782129"/>
          </a:xfrm>
          <a:prstGeom prst="rect">
            <a:avLst/>
          </a:prstGeom>
        </p:spPr>
      </p:pic>
      <p:sp>
        <p:nvSpPr>
          <p:cNvPr id="5" name="文字方塊 4"/>
          <p:cNvSpPr txBox="1"/>
          <p:nvPr/>
        </p:nvSpPr>
        <p:spPr>
          <a:xfrm>
            <a:off x="3962849" y="5270799"/>
            <a:ext cx="4279900" cy="461665"/>
          </a:xfrm>
          <a:prstGeom prst="rect">
            <a:avLst/>
          </a:prstGeom>
          <a:noFill/>
        </p:spPr>
        <p:txBody>
          <a:bodyPr wrap="square" rtlCol="0">
            <a:spAutoFit/>
          </a:bodyPr>
          <a:lstStyle/>
          <a:p>
            <a:pPr algn="ctr"/>
            <a:r>
              <a:rPr lang="en-US" altLang="zh-TW" sz="2400" dirty="0"/>
              <a:t>Epochs</a:t>
            </a:r>
            <a:endParaRPr lang="zh-TW" altLang="en-US" sz="2400" dirty="0"/>
          </a:p>
        </p:txBody>
      </p:sp>
      <p:sp>
        <p:nvSpPr>
          <p:cNvPr id="6" name="文字方塊 5"/>
          <p:cNvSpPr txBox="1"/>
          <p:nvPr/>
        </p:nvSpPr>
        <p:spPr>
          <a:xfrm>
            <a:off x="1943100" y="1843447"/>
            <a:ext cx="1740866" cy="461665"/>
          </a:xfrm>
          <a:prstGeom prst="rect">
            <a:avLst/>
          </a:prstGeom>
          <a:noFill/>
        </p:spPr>
        <p:txBody>
          <a:bodyPr wrap="square" rtlCol="0">
            <a:spAutoFit/>
          </a:bodyPr>
          <a:lstStyle/>
          <a:p>
            <a:pPr algn="ctr"/>
            <a:r>
              <a:rPr lang="zh-CN" altLang="en-US" sz="2400" smtClean="0">
                <a:latin typeface="Microsoft YaHei" charset="-122"/>
                <a:ea typeface="Microsoft YaHei" charset="-122"/>
                <a:cs typeface="Microsoft YaHei" charset="-122"/>
              </a:rPr>
              <a:t>目标函数</a:t>
            </a:r>
            <a:endParaRPr lang="en-US" altLang="zh-TW" sz="2400" dirty="0">
              <a:latin typeface="Microsoft YaHei" charset="-122"/>
              <a:ea typeface="Microsoft YaHei" charset="-122"/>
              <a:cs typeface="Microsoft YaHei" charset="-122"/>
            </a:endParaRPr>
          </a:p>
        </p:txBody>
      </p:sp>
      <p:sp>
        <p:nvSpPr>
          <p:cNvPr id="7" name="文字方塊 6"/>
          <p:cNvSpPr txBox="1"/>
          <p:nvPr/>
        </p:nvSpPr>
        <p:spPr>
          <a:xfrm>
            <a:off x="7885734" y="4508307"/>
            <a:ext cx="1944066" cy="461665"/>
          </a:xfrm>
          <a:prstGeom prst="rect">
            <a:avLst/>
          </a:prstGeom>
          <a:noFill/>
        </p:spPr>
        <p:txBody>
          <a:bodyPr wrap="square" rtlCol="0">
            <a:spAutoFit/>
          </a:bodyPr>
          <a:lstStyle/>
          <a:p>
            <a:r>
              <a:rPr lang="en-US" altLang="zh-TW" sz="2400" dirty="0">
                <a:solidFill>
                  <a:srgbClr val="0000FF"/>
                </a:solidFill>
              </a:rPr>
              <a:t>Training set</a:t>
            </a:r>
            <a:endParaRPr lang="zh-TW" altLang="en-US" sz="2400" dirty="0">
              <a:solidFill>
                <a:srgbClr val="0000FF"/>
              </a:solidFill>
            </a:endParaRPr>
          </a:p>
        </p:txBody>
      </p:sp>
      <p:sp>
        <p:nvSpPr>
          <p:cNvPr id="8" name="文字方塊 7"/>
          <p:cNvSpPr txBox="1"/>
          <p:nvPr/>
        </p:nvSpPr>
        <p:spPr>
          <a:xfrm>
            <a:off x="7882214" y="3045566"/>
            <a:ext cx="1944066" cy="461665"/>
          </a:xfrm>
          <a:prstGeom prst="rect">
            <a:avLst/>
          </a:prstGeom>
          <a:noFill/>
        </p:spPr>
        <p:txBody>
          <a:bodyPr wrap="square" rtlCol="0">
            <a:spAutoFit/>
          </a:bodyPr>
          <a:lstStyle/>
          <a:p>
            <a:r>
              <a:rPr lang="en-US" altLang="zh-TW" sz="2400" dirty="0">
                <a:solidFill>
                  <a:srgbClr val="FF0000"/>
                </a:solidFill>
              </a:rPr>
              <a:t>Testing set</a:t>
            </a:r>
            <a:endParaRPr lang="zh-TW" altLang="en-US" sz="2400" dirty="0">
              <a:solidFill>
                <a:srgbClr val="FF0000"/>
              </a:solidFill>
            </a:endParaRPr>
          </a:p>
        </p:txBody>
      </p:sp>
      <p:sp>
        <p:nvSpPr>
          <p:cNvPr id="9" name="向下箭號 8"/>
          <p:cNvSpPr/>
          <p:nvPr/>
        </p:nvSpPr>
        <p:spPr>
          <a:xfrm>
            <a:off x="6382199" y="3455636"/>
            <a:ext cx="159716" cy="170056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 name="文字方塊 9"/>
          <p:cNvSpPr txBox="1"/>
          <p:nvPr/>
        </p:nvSpPr>
        <p:spPr>
          <a:xfrm>
            <a:off x="5843985" y="2567341"/>
            <a:ext cx="123614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Stop at here</a:t>
            </a:r>
            <a:endParaRPr lang="zh-TW" altLang="en-US" sz="2400" dirty="0"/>
          </a:p>
        </p:txBody>
      </p:sp>
      <p:sp>
        <p:nvSpPr>
          <p:cNvPr id="11" name="文字方塊 10"/>
          <p:cNvSpPr txBox="1"/>
          <p:nvPr/>
        </p:nvSpPr>
        <p:spPr>
          <a:xfrm>
            <a:off x="7809490" y="2659804"/>
            <a:ext cx="1944066" cy="461665"/>
          </a:xfrm>
          <a:prstGeom prst="rect">
            <a:avLst/>
          </a:prstGeom>
          <a:noFill/>
        </p:spPr>
        <p:txBody>
          <a:bodyPr wrap="square" rtlCol="0">
            <a:spAutoFit/>
          </a:bodyPr>
          <a:lstStyle/>
          <a:p>
            <a:r>
              <a:rPr lang="en-US" altLang="zh-TW" sz="2400" dirty="0">
                <a:solidFill>
                  <a:srgbClr val="00B050"/>
                </a:solidFill>
              </a:rPr>
              <a:t>Validation set</a:t>
            </a:r>
            <a:endParaRPr lang="zh-TW" altLang="en-US" sz="2400" dirty="0">
              <a:solidFill>
                <a:srgbClr val="00B050"/>
              </a:solidFill>
            </a:endParaRPr>
          </a:p>
        </p:txBody>
      </p:sp>
      <p:cxnSp>
        <p:nvCxnSpPr>
          <p:cNvPr id="13" name="直線接點 12"/>
          <p:cNvCxnSpPr/>
          <p:nvPr/>
        </p:nvCxnSpPr>
        <p:spPr>
          <a:xfrm>
            <a:off x="7882215" y="3121468"/>
            <a:ext cx="1517201" cy="3341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82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机器学习模型的目标函数通常包含两项：</a:t>
            </a:r>
            <a:endParaRPr lang="en-US" altLang="zh-TW" dirty="0"/>
          </a:p>
          <a:p>
            <a:pPr lvl="1"/>
            <a:r>
              <a:rPr lang="zh-CN" altLang="en-US" sz="2800" dirty="0" smtClean="0">
                <a:solidFill>
                  <a:srgbClr val="0000FF"/>
                </a:solidFill>
              </a:rPr>
              <a:t>模型不仅在训练集上的损失和要小，而且参数要尽可能接近</a:t>
            </a:r>
            <a:r>
              <a:rPr lang="en-US" altLang="zh-CN" sz="2800" dirty="0" smtClean="0">
                <a:solidFill>
                  <a:srgbClr val="0000FF"/>
                </a:solidFill>
              </a:rPr>
              <a:t>0</a:t>
            </a:r>
            <a:endParaRPr lang="zh-TW" altLang="en-US" sz="2800" dirty="0">
              <a:solidFill>
                <a:srgbClr val="0000FF"/>
              </a:solidFill>
            </a:endParaRPr>
          </a:p>
        </p:txBody>
      </p:sp>
      <p:sp>
        <p:nvSpPr>
          <p:cNvPr id="2" name="標題 1"/>
          <p:cNvSpPr>
            <a:spLocks noGrp="1"/>
          </p:cNvSpPr>
          <p:nvPr>
            <p:ph type="title"/>
          </p:nvPr>
        </p:nvSpPr>
        <p:spPr/>
        <p:txBody>
          <a:bodyPr/>
          <a:lstStyle/>
          <a:p>
            <a:r>
              <a:rPr lang="zh-CN" altLang="en-US" dirty="0" smtClean="0"/>
              <a:t>正则（</a:t>
            </a:r>
            <a:r>
              <a:rPr lang="en-US" altLang="zh-TW" dirty="0" smtClean="0"/>
              <a:t>Regularization</a:t>
            </a:r>
            <a:r>
              <a:rPr lang="zh-CN" altLang="en-US" dirty="0" smtClean="0"/>
              <a:t>）</a:t>
            </a:r>
            <a:endParaRPr lang="zh-TW" altLang="en-US" dirty="0"/>
          </a:p>
        </p:txBody>
      </p:sp>
      <p:sp>
        <p:nvSpPr>
          <p:cNvPr id="5" name="文字方塊 4"/>
          <p:cNvSpPr txBox="1"/>
          <p:nvPr/>
        </p:nvSpPr>
        <p:spPr>
          <a:xfrm>
            <a:off x="1570259" y="4474443"/>
            <a:ext cx="4142556" cy="830997"/>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损失函数</a:t>
            </a:r>
            <a:endParaRPr lang="en-US" altLang="zh-TW" sz="2400" dirty="0">
              <a:latin typeface="Microsoft YaHei" charset="-122"/>
              <a:ea typeface="Microsoft YaHei" charset="-122"/>
              <a:cs typeface="Microsoft YaHei" charset="-122"/>
            </a:endParaRPr>
          </a:p>
          <a:p>
            <a:pPr algn="ctr"/>
            <a:r>
              <a:rPr lang="en-US" altLang="zh-TW"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如交叉熵损失，</a:t>
            </a:r>
            <a:r>
              <a:rPr lang="en-US" altLang="zh-CN" sz="2400" dirty="0" smtClean="0">
                <a:latin typeface="Microsoft YaHei" charset="-122"/>
                <a:ea typeface="Microsoft YaHei" charset="-122"/>
                <a:cs typeface="Microsoft YaHei" charset="-122"/>
              </a:rPr>
              <a:t>L2</a:t>
            </a:r>
            <a:r>
              <a:rPr lang="zh-CN" altLang="en-US" sz="2400" dirty="0" smtClean="0">
                <a:latin typeface="Microsoft YaHei" charset="-122"/>
                <a:ea typeface="Microsoft YaHei" charset="-122"/>
                <a:cs typeface="Microsoft YaHei" charset="-122"/>
              </a:rPr>
              <a:t>损失</a:t>
            </a:r>
            <a:r>
              <a:rPr lang="en-US" altLang="zh-TW" sz="2400" dirty="0" smtClean="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cxnSp>
        <p:nvCxnSpPr>
          <p:cNvPr id="7" name="直線單箭頭接點 6"/>
          <p:cNvCxnSpPr/>
          <p:nvPr/>
        </p:nvCxnSpPr>
        <p:spPr>
          <a:xfrm>
            <a:off x="3874150" y="3468995"/>
            <a:ext cx="0" cy="100520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6433022" y="6097692"/>
            <a:ext cx="3777730" cy="461665"/>
          </a:xfrm>
          <a:prstGeom prst="rect">
            <a:avLst/>
          </a:prstGeom>
          <a:noFill/>
        </p:spPr>
        <p:txBody>
          <a:bodyPr wrap="square" rtlCol="0">
            <a:spAutoFit/>
          </a:bodyPr>
          <a:lstStyle/>
          <a:p>
            <a:pPr algn="ctr"/>
            <a:r>
              <a:rPr lang="en-US" altLang="zh-TW" sz="2400" dirty="0" smtClean="0">
                <a:solidFill>
                  <a:srgbClr val="0000FF"/>
                </a:solidFill>
                <a:latin typeface="Microsoft YaHei" charset="-122"/>
                <a:ea typeface="Microsoft YaHei" charset="-122"/>
                <a:cs typeface="Microsoft YaHei" charset="-122"/>
              </a:rPr>
              <a:t>(</a:t>
            </a:r>
            <a:r>
              <a:rPr lang="zh-CN" altLang="en-US" sz="2400" dirty="0" smtClean="0">
                <a:solidFill>
                  <a:srgbClr val="0000FF"/>
                </a:solidFill>
                <a:latin typeface="Microsoft YaHei" charset="-122"/>
                <a:ea typeface="Microsoft YaHei" charset="-122"/>
                <a:cs typeface="Microsoft YaHei" charset="-122"/>
              </a:rPr>
              <a:t>正则项通常不考虑偏置</a:t>
            </a:r>
            <a:r>
              <a:rPr lang="en-US" altLang="zh-TW" sz="2400" dirty="0" smtClean="0">
                <a:solidFill>
                  <a:srgbClr val="0000FF"/>
                </a:solidFill>
                <a:latin typeface="Microsoft YaHei" charset="-122"/>
                <a:ea typeface="Microsoft YaHei" charset="-122"/>
                <a:cs typeface="Microsoft YaHei" charset="-122"/>
              </a:rPr>
              <a:t>)</a:t>
            </a:r>
            <a:endParaRPr lang="zh-TW" altLang="en-US" sz="2400" dirty="0">
              <a:solidFill>
                <a:srgbClr val="0000FF"/>
              </a:solidFill>
              <a:latin typeface="Microsoft YaHei" charset="-122"/>
              <a:ea typeface="Microsoft YaHei" charset="-122"/>
              <a:cs typeface="Microsoft YaHei" charset="-122"/>
            </a:endParaRPr>
          </a:p>
        </p:txBody>
      </p:sp>
      <p:sp>
        <p:nvSpPr>
          <p:cNvPr id="14" name="文字方塊 13"/>
          <p:cNvSpPr txBox="1"/>
          <p:nvPr/>
        </p:nvSpPr>
        <p:spPr>
          <a:xfrm>
            <a:off x="6178053" y="3620233"/>
            <a:ext cx="3552092"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正则项：</a:t>
            </a:r>
            <a:endParaRPr lang="zh-TW" altLang="en-US" sz="2400" dirty="0">
              <a:latin typeface="Microsoft YaHei" charset="-122"/>
              <a:ea typeface="Microsoft YaHei" charset="-122"/>
              <a:cs typeface="Microsoft YaHei" charset="-122"/>
            </a:endParaRPr>
          </a:p>
        </p:txBody>
      </p:sp>
      <p:cxnSp>
        <p:nvCxnSpPr>
          <p:cNvPr id="17" name="直線接點 16"/>
          <p:cNvCxnSpPr/>
          <p:nvPr/>
        </p:nvCxnSpPr>
        <p:spPr>
          <a:xfrm>
            <a:off x="3441596" y="3441149"/>
            <a:ext cx="9183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5384185" y="3343548"/>
            <a:ext cx="55467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5747602" y="3851066"/>
            <a:ext cx="392812" cy="114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5829135" y="4947374"/>
            <a:ext cx="3777730" cy="461665"/>
          </a:xfrm>
          <a:prstGeom prst="rect">
            <a:avLst/>
          </a:prstGeom>
          <a:noFill/>
        </p:spPr>
        <p:txBody>
          <a:bodyPr wrap="square" rtlCol="0">
            <a:spAutoFit/>
          </a:bodyPr>
          <a:lstStyle/>
          <a:p>
            <a:r>
              <a:rPr lang="en-US" altLang="zh-TW" sz="2400" dirty="0">
                <a:solidFill>
                  <a:srgbClr val="0000FF"/>
                </a:solidFill>
                <a:latin typeface="Microsoft YaHei" charset="-122"/>
                <a:ea typeface="Microsoft YaHei" charset="-122"/>
                <a:cs typeface="Microsoft YaHei" charset="-122"/>
              </a:rPr>
              <a:t>L2 </a:t>
            </a:r>
            <a:r>
              <a:rPr lang="zh-CN" altLang="en-US" sz="2400" dirty="0" smtClean="0">
                <a:solidFill>
                  <a:srgbClr val="0000FF"/>
                </a:solidFill>
                <a:latin typeface="Microsoft YaHei" charset="-122"/>
                <a:ea typeface="Microsoft YaHei" charset="-122"/>
                <a:cs typeface="Microsoft YaHei" charset="-122"/>
              </a:rPr>
              <a:t>正则：</a:t>
            </a:r>
            <a:endParaRPr lang="zh-TW" altLang="en-US" sz="2400" dirty="0">
              <a:solidFill>
                <a:srgbClr val="0000FF"/>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矩形 5"/>
              <p:cNvSpPr/>
              <p:nvPr/>
            </p:nvSpPr>
            <p:spPr>
              <a:xfrm>
                <a:off x="1596884" y="2366911"/>
                <a:ext cx="4639732"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charset="0"/>
                        </a:rPr>
                        <m:t>𝐽</m:t>
                      </m:r>
                      <m:d>
                        <m:dPr>
                          <m:ctrlPr>
                            <a:rPr lang="en-US" altLang="zh-CN" sz="2800" i="1">
                              <a:latin typeface="Cambria Math" charset="0"/>
                            </a:rPr>
                          </m:ctrlPr>
                        </m:dPr>
                        <m:e>
                          <m:r>
                            <a:rPr kumimoji="1" lang="en-US" altLang="zh-CN" sz="2800" b="1" i="1">
                              <a:latin typeface="Cambria Math" charset="0"/>
                              <a:ea typeface="Cambria Math" charset="0"/>
                              <a:cs typeface="Cambria Math" charset="0"/>
                            </a:rPr>
                            <m:t>𝛉</m:t>
                          </m:r>
                        </m:e>
                      </m:d>
                      <m:r>
                        <a:rPr lang="en-US" altLang="zh-CN" sz="2800" i="1">
                          <a:latin typeface="Cambria Math" charset="0"/>
                        </a:rPr>
                        <m:t>=</m:t>
                      </m:r>
                      <m:nary>
                        <m:naryPr>
                          <m:chr m:val="∑"/>
                          <m:ctrlPr>
                            <a:rPr lang="is-IS" altLang="zh-CN" sz="2800" i="1">
                              <a:latin typeface="Cambria Math" charset="0"/>
                            </a:rPr>
                          </m:ctrlPr>
                        </m:naryPr>
                        <m:sub>
                          <m:r>
                            <m:rPr>
                              <m:brk m:alnAt="23"/>
                            </m:rPr>
                            <a:rPr lang="en-US" altLang="zh-CN" sz="2800" i="1">
                              <a:latin typeface="Cambria Math" charset="0"/>
                            </a:rPr>
                            <m:t>𝑖</m:t>
                          </m:r>
                          <m:r>
                            <a:rPr lang="en-US" altLang="zh-CN" sz="2800" i="1">
                              <a:latin typeface="Cambria Math" charset="0"/>
                            </a:rPr>
                            <m:t>=1</m:t>
                          </m:r>
                        </m:sub>
                        <m:sup>
                          <m:r>
                            <a:rPr lang="en-US" altLang="zh-CN" sz="2800" i="1">
                              <a:latin typeface="Cambria Math" charset="0"/>
                            </a:rPr>
                            <m:t>𝑁</m:t>
                          </m:r>
                        </m:sup>
                        <m:e>
                          <m:sSub>
                            <m:sSubPr>
                              <m:ctrlPr>
                                <a:rPr lang="en-US" altLang="zh-CN" sz="2800" i="1">
                                  <a:latin typeface="Cambria Math" charset="0"/>
                                </a:rPr>
                              </m:ctrlPr>
                            </m:sSubPr>
                            <m:e>
                              <m:r>
                                <a:rPr lang="en-US" altLang="zh-CN" sz="2800" i="1">
                                  <a:latin typeface="Cambria Math" charset="0"/>
                                </a:rPr>
                                <m:t>𝐿</m:t>
                              </m:r>
                            </m:e>
                            <m:sub>
                              <m:r>
                                <a:rPr lang="en-US" altLang="zh-CN" sz="2800" i="1">
                                  <a:latin typeface="Cambria Math" charset="0"/>
                                </a:rPr>
                                <m:t>𝑖</m:t>
                              </m:r>
                            </m:sub>
                          </m:sSub>
                          <m:d>
                            <m:dPr>
                              <m:ctrlPr>
                                <a:rPr lang="mr-IN" altLang="zh-CN" sz="2800" i="1">
                                  <a:latin typeface="Cambria Math" charset="0"/>
                                </a:rPr>
                              </m:ctrlPr>
                            </m:dPr>
                            <m:e>
                              <m:sSub>
                                <m:sSubPr>
                                  <m:ctrlPr>
                                    <a:rPr lang="en-US" altLang="zh-CN" sz="2800" i="1">
                                      <a:latin typeface="Cambria Math" charset="0"/>
                                    </a:rPr>
                                  </m:ctrlPr>
                                </m:sSubPr>
                                <m:e>
                                  <m:r>
                                    <a:rPr lang="en-US" altLang="zh-CN" sz="2800" i="1">
                                      <a:latin typeface="Cambria Math" charset="0"/>
                                    </a:rPr>
                                    <m:t>𝑦</m:t>
                                  </m:r>
                                </m:e>
                                <m:sub>
                                  <m:r>
                                    <a:rPr lang="en-US" altLang="zh-CN" sz="2800" i="1">
                                      <a:latin typeface="Cambria Math" charset="0"/>
                                    </a:rPr>
                                    <m:t>𝑖</m:t>
                                  </m:r>
                                </m:sub>
                              </m:sSub>
                              <m:r>
                                <a:rPr lang="en-US" altLang="zh-CN" sz="2800" i="1">
                                  <a:latin typeface="Cambria Math" charset="0"/>
                                </a:rPr>
                                <m:t>,</m:t>
                              </m:r>
                              <m:sSub>
                                <m:sSubPr>
                                  <m:ctrlPr>
                                    <a:rPr lang="en-US" altLang="zh-CN" sz="2800" i="1">
                                      <a:latin typeface="Cambria Math" charset="0"/>
                                    </a:rPr>
                                  </m:ctrlPr>
                                </m:sSubPr>
                                <m:e>
                                  <m:acc>
                                    <m:accPr>
                                      <m:chr m:val="̂"/>
                                      <m:ctrlPr>
                                        <a:rPr lang="en-US" altLang="zh-CN" sz="2800" i="1">
                                          <a:latin typeface="Cambria Math" charset="0"/>
                                        </a:rPr>
                                      </m:ctrlPr>
                                    </m:accPr>
                                    <m:e>
                                      <m:r>
                                        <a:rPr lang="en-US" altLang="zh-CN" sz="2800" i="1">
                                          <a:latin typeface="Cambria Math" charset="0"/>
                                        </a:rPr>
                                        <m:t>𝑦</m:t>
                                      </m:r>
                                    </m:e>
                                  </m:acc>
                                </m:e>
                                <m:sub>
                                  <m:r>
                                    <a:rPr lang="en-US" altLang="zh-CN" sz="2800" i="1">
                                      <a:latin typeface="Cambria Math" charset="0"/>
                                    </a:rPr>
                                    <m:t>𝑖</m:t>
                                  </m:r>
                                </m:sub>
                              </m:sSub>
                            </m:e>
                          </m:d>
                        </m:e>
                      </m:nary>
                      <m:r>
                        <a:rPr lang="en-US" altLang="zh-CN" sz="2800" i="1">
                          <a:latin typeface="Cambria Math" charset="0"/>
                        </a:rPr>
                        <m:t>+</m:t>
                      </m:r>
                      <m:r>
                        <a:rPr lang="en-US" altLang="zh-CN" sz="2800" i="1">
                          <a:latin typeface="Cambria Math" charset="0"/>
                          <a:ea typeface="Cambria Math" charset="0"/>
                          <a:cs typeface="Cambria Math" charset="0"/>
                        </a:rPr>
                        <m:t>𝜆</m:t>
                      </m:r>
                      <m:r>
                        <a:rPr lang="en-US" altLang="zh-CN" sz="2800" i="1">
                          <a:latin typeface="Cambria Math" charset="0"/>
                          <a:ea typeface="Cambria Math" charset="0"/>
                          <a:cs typeface="Cambria Math" charset="0"/>
                        </a:rPr>
                        <m:t>𝑅</m:t>
                      </m:r>
                      <m:d>
                        <m:dPr>
                          <m:ctrlPr>
                            <a:rPr lang="en-US" altLang="zh-CN" sz="2800" i="1">
                              <a:latin typeface="Cambria Math" charset="0"/>
                            </a:rPr>
                          </m:ctrlPr>
                        </m:dPr>
                        <m:e>
                          <m:r>
                            <a:rPr kumimoji="1" lang="en-US" altLang="zh-CN" sz="2800" b="1" i="1">
                              <a:latin typeface="Cambria Math" charset="0"/>
                              <a:ea typeface="Cambria Math" charset="0"/>
                              <a:cs typeface="Cambria Math" charset="0"/>
                            </a:rPr>
                            <m:t>𝛉</m:t>
                          </m:r>
                        </m:e>
                      </m:d>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1596884" y="2366911"/>
                <a:ext cx="4639732" cy="130388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385030" y="4195340"/>
                <a:ext cx="245445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latin typeface="Cambria Math" charset="0"/>
                          <a:ea typeface="Cambria Math" charset="0"/>
                          <a:cs typeface="Cambria Math" charset="0"/>
                        </a:rPr>
                        <m:t>𝛉</m:t>
                      </m:r>
                      <m:r>
                        <a:rPr kumimoji="1" lang="en-US" altLang="zh-CN" sz="2400" b="1" i="1" smtClean="0">
                          <a:latin typeface="Cambria Math" charset="0"/>
                          <a:ea typeface="Cambria Math" charset="0"/>
                          <a:cs typeface="Cambria Math" charset="0"/>
                        </a:rPr>
                        <m:t>=</m:t>
                      </m:r>
                      <m:d>
                        <m:dPr>
                          <m:begChr m:val="["/>
                          <m:endChr m:val="]"/>
                          <m:ctrlPr>
                            <a:rPr kumimoji="1" lang="mr-IN" altLang="zh-CN" sz="2400" b="1" i="1" smtClean="0">
                              <a:latin typeface="Cambria Math" charset="0"/>
                              <a:ea typeface="Cambria Math" charset="0"/>
                              <a:cs typeface="Cambria Math" charset="0"/>
                            </a:rPr>
                          </m:ctrlPr>
                        </m:dPr>
                        <m:e>
                          <m:sSub>
                            <m:sSubPr>
                              <m:ctrlPr>
                                <a:rPr kumimoji="1" lang="en-US" altLang="zh-CN" sz="2400" i="1" smtClean="0">
                                  <a:latin typeface="Cambria Math" charset="0"/>
                                  <a:ea typeface="Cambria Math" charset="0"/>
                                  <a:cs typeface="Cambria Math" charset="0"/>
                                </a:rPr>
                              </m:ctrlPr>
                            </m:sSubPr>
                            <m:e>
                              <m:r>
                                <a:rPr kumimoji="1" lang="en-US" altLang="zh-CN" sz="2400" b="0" i="1" smtClean="0">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1</m:t>
                              </m:r>
                            </m:sub>
                          </m:sSub>
                          <m:r>
                            <a:rPr kumimoji="1" lang="en-US" altLang="zh-CN" sz="2400" b="0" i="1" smtClean="0">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r>
                                <a:rPr kumimoji="1" lang="en-US" altLang="zh-CN" sz="2400" b="0" i="1">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2</m:t>
                              </m:r>
                            </m:sub>
                          </m:sSub>
                          <m:r>
                            <a:rPr kumimoji="1" lang="en-US" altLang="zh-CN" sz="2400" b="0" i="1" smtClean="0">
                              <a:latin typeface="Cambria Math" charset="0"/>
                              <a:ea typeface="Cambria Math" charset="0"/>
                              <a:cs typeface="Cambria Math" charset="0"/>
                            </a:rPr>
                            <m:t>, …,</m:t>
                          </m:r>
                        </m:e>
                      </m:d>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385030" y="4195340"/>
                <a:ext cx="2454454" cy="461665"/>
              </a:xfrm>
              <a:prstGeom prst="rect">
                <a:avLst/>
              </a:prstGeom>
              <a:blipFill rotWithShape="0">
                <a:blip r:embed="rId4"/>
                <a:stretch>
                  <a:fillRect b="-1316"/>
                </a:stretch>
              </a:blipFill>
            </p:spPr>
            <p:txBody>
              <a:bodyPr/>
              <a:lstStyle/>
              <a:p>
                <a:r>
                  <a:rPr lang="zh-CN" altLang="en-US">
                    <a:noFill/>
                  </a:rPr>
                  <a:t> </a:t>
                </a:r>
              </a:p>
            </p:txBody>
          </p:sp>
        </mc:Fallback>
      </mc:AlternateContent>
      <p:cxnSp>
        <p:nvCxnSpPr>
          <p:cNvPr id="19" name="直線單箭頭接點 6"/>
          <p:cNvCxnSpPr/>
          <p:nvPr/>
        </p:nvCxnSpPr>
        <p:spPr>
          <a:xfrm>
            <a:off x="5661524" y="3348464"/>
            <a:ext cx="0" cy="62291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7196426" y="4947374"/>
                <a:ext cx="3082447" cy="485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b="1" i="1" smtClean="0">
                              <a:latin typeface="Cambria Math" charset="0"/>
                              <a:ea typeface="Cambria Math" charset="0"/>
                              <a:cs typeface="Cambria Math" charset="0"/>
                            </a:rPr>
                          </m:ctrlPr>
                        </m:sSubSupPr>
                        <m:e>
                          <m:d>
                            <m:dPr>
                              <m:begChr m:val="‖"/>
                              <m:endChr m:val="‖"/>
                              <m:ctrlPr>
                                <a:rPr kumimoji="1" lang="en-US" altLang="zh-CN" sz="2400" b="1" i="1" smtClean="0">
                                  <a:latin typeface="Cambria Math" charset="0"/>
                                  <a:ea typeface="Cambria Math" charset="0"/>
                                  <a:cs typeface="Cambria Math" charset="0"/>
                                </a:rPr>
                              </m:ctrlPr>
                            </m:dPr>
                            <m:e>
                              <m:r>
                                <a:rPr kumimoji="1" lang="en-US" altLang="zh-CN" sz="2400" b="1" i="1">
                                  <a:latin typeface="Cambria Math" charset="0"/>
                                  <a:ea typeface="Cambria Math" charset="0"/>
                                  <a:cs typeface="Cambria Math" charset="0"/>
                                </a:rPr>
                                <m:t>𝛉</m:t>
                              </m:r>
                            </m:e>
                          </m:d>
                        </m:e>
                        <m:sub>
                          <m:r>
                            <a:rPr kumimoji="1" lang="en-US" altLang="zh-CN" sz="2400" b="1" i="1" smtClean="0">
                              <a:latin typeface="Cambria Math" charset="0"/>
                              <a:ea typeface="Cambria Math" charset="0"/>
                              <a:cs typeface="Cambria Math" charset="0"/>
                            </a:rPr>
                            <m:t>𝟐</m:t>
                          </m:r>
                        </m:sub>
                        <m:sup>
                          <m:r>
                            <a:rPr kumimoji="1" lang="en-US" altLang="zh-CN" sz="2400" b="1" i="1" smtClean="0">
                              <a:latin typeface="Cambria Math" charset="0"/>
                              <a:ea typeface="Cambria Math" charset="0"/>
                              <a:cs typeface="Cambria Math" charset="0"/>
                            </a:rPr>
                            <m:t>𝟐</m:t>
                          </m:r>
                        </m:sup>
                      </m:sSubSup>
                      <m:r>
                        <a:rPr kumimoji="1" lang="en-US" altLang="zh-CN" sz="2400" b="1" i="1" smtClean="0">
                          <a:latin typeface="Cambria Math" charset="0"/>
                          <a:ea typeface="Cambria Math" charset="0"/>
                          <a:cs typeface="Cambria Math" charset="0"/>
                        </a:rPr>
                        <m:t>=</m:t>
                      </m:r>
                      <m:sSubSup>
                        <m:sSubSupPr>
                          <m:ctrlPr>
                            <a:rPr kumimoji="1" lang="en-US" altLang="zh-CN" sz="2400" i="1" smtClean="0">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1</m:t>
                          </m:r>
                        </m:sub>
                        <m:sup>
                          <m:r>
                            <a:rPr kumimoji="1" lang="en-US" altLang="zh-CN" sz="2400" b="0" i="1" smtClean="0">
                              <a:latin typeface="Cambria Math" charset="0"/>
                              <a:ea typeface="Cambria Math" charset="0"/>
                              <a:cs typeface="Cambria Math" charset="0"/>
                            </a:rPr>
                            <m:t>2</m:t>
                          </m:r>
                        </m:sup>
                      </m:sSubSup>
                      <m:r>
                        <a:rPr kumimoji="1" lang="en-US" altLang="zh-CN" sz="2400" b="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2</m:t>
                          </m:r>
                        </m:sub>
                        <m:sup>
                          <m:r>
                            <a:rPr kumimoji="1" lang="en-US" altLang="zh-CN" sz="2400" i="1">
                              <a:latin typeface="Cambria Math" charset="0"/>
                              <a:ea typeface="Cambria Math" charset="0"/>
                              <a:cs typeface="Cambria Math" charset="0"/>
                            </a:rPr>
                            <m:t>2</m:t>
                          </m:r>
                        </m:sup>
                      </m:sSubSup>
                      <m:r>
                        <a:rPr kumimoji="1" lang="en-US" altLang="zh-CN" sz="2400" b="0" i="1" smtClean="0">
                          <a:latin typeface="Cambria Math" charset="0"/>
                          <a:ea typeface="Cambria Math" charset="0"/>
                          <a:cs typeface="Cambria Math" charset="0"/>
                        </a:rPr>
                        <m:t>+…</m:t>
                      </m:r>
                    </m:oMath>
                  </m:oMathPara>
                </a14:m>
                <a:endParaRPr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7196426" y="4947374"/>
                <a:ext cx="3082447" cy="48551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14"/>
              <p:cNvSpPr txBox="1"/>
              <p:nvPr/>
            </p:nvSpPr>
            <p:spPr>
              <a:xfrm>
                <a:off x="5829134" y="5534459"/>
                <a:ext cx="5161953" cy="508794"/>
              </a:xfrm>
              <a:prstGeom prst="rect">
                <a:avLst/>
              </a:prstGeom>
              <a:noFill/>
            </p:spPr>
            <p:txBody>
              <a:bodyPr wrap="square" rtlCol="0">
                <a:spAutoFit/>
              </a:bodyPr>
              <a:lstStyle/>
              <a:p>
                <a:r>
                  <a:rPr lang="en-US" altLang="zh-TW" sz="2400" dirty="0" smtClean="0">
                    <a:solidFill>
                      <a:srgbClr val="0000FF"/>
                    </a:solidFill>
                    <a:latin typeface="Microsoft YaHei" charset="-122"/>
                    <a:ea typeface="Microsoft YaHei" charset="-122"/>
                    <a:cs typeface="Microsoft YaHei" charset="-122"/>
                  </a:rPr>
                  <a:t>L1 </a:t>
                </a:r>
                <a:r>
                  <a:rPr lang="zh-CN" altLang="en-US" sz="2400" dirty="0" smtClean="0">
                    <a:solidFill>
                      <a:srgbClr val="0000FF"/>
                    </a:solidFill>
                    <a:latin typeface="Microsoft YaHei" charset="-122"/>
                    <a:ea typeface="Microsoft YaHei" charset="-122"/>
                    <a:cs typeface="Microsoft YaHei" charset="-122"/>
                  </a:rPr>
                  <a:t>正则：</a:t>
                </a:r>
                <a14:m>
                  <m:oMath xmlns:m="http://schemas.openxmlformats.org/officeDocument/2006/math">
                    <m:sSubSup>
                      <m:sSubSupPr>
                        <m:ctrlPr>
                          <a:rPr kumimoji="1" lang="en-US" altLang="zh-CN" sz="2400" b="1" i="1">
                            <a:latin typeface="Cambria Math" charset="0"/>
                            <a:ea typeface="Cambria Math" charset="0"/>
                            <a:cs typeface="Cambria Math" charset="0"/>
                          </a:rPr>
                        </m:ctrlPr>
                      </m:sSubSupPr>
                      <m:e>
                        <m:d>
                          <m:dPr>
                            <m:begChr m:val="‖"/>
                            <m:endChr m:val="‖"/>
                            <m:ctrlPr>
                              <a:rPr kumimoji="1" lang="en-US" altLang="zh-CN" sz="2400" b="1" i="1">
                                <a:latin typeface="Cambria Math" charset="0"/>
                                <a:ea typeface="Cambria Math" charset="0"/>
                                <a:cs typeface="Cambria Math" charset="0"/>
                              </a:rPr>
                            </m:ctrlPr>
                          </m:dPr>
                          <m:e>
                            <m:r>
                              <a:rPr kumimoji="1" lang="en-US" altLang="zh-CN" sz="2400" b="1" i="1">
                                <a:latin typeface="Cambria Math" charset="0"/>
                                <a:ea typeface="Cambria Math" charset="0"/>
                                <a:cs typeface="Cambria Math" charset="0"/>
                              </a:rPr>
                              <m:t>𝛉</m:t>
                            </m:r>
                          </m:e>
                        </m:d>
                      </m:e>
                      <m:sub>
                        <m:r>
                          <a:rPr kumimoji="1" lang="en-US" altLang="zh-CN" sz="2400" b="1" i="1" smtClean="0">
                            <a:latin typeface="Cambria Math" charset="0"/>
                            <a:ea typeface="Cambria Math" charset="0"/>
                            <a:cs typeface="Cambria Math" charset="0"/>
                          </a:rPr>
                          <m:t>𝟏</m:t>
                        </m:r>
                      </m:sub>
                      <m:sup/>
                    </m:sSubSup>
                    <m:r>
                      <a:rPr kumimoji="1" lang="en-US" altLang="zh-CN" sz="2400" b="1" i="1">
                        <a:latin typeface="Cambria Math" charset="0"/>
                        <a:ea typeface="Cambria Math" charset="0"/>
                        <a:cs typeface="Cambria Math" charset="0"/>
                      </a:rPr>
                      <m:t>=</m:t>
                    </m:r>
                    <m:d>
                      <m:dPr>
                        <m:begChr m:val="|"/>
                        <m:endChr m:val="|"/>
                        <m:ctrlPr>
                          <a:rPr kumimoji="1" lang="hr-HR" altLang="zh-CN" sz="2400" b="1" i="1" smtClean="0">
                            <a:latin typeface="Cambria Math" charset="0"/>
                            <a:ea typeface="Cambria Math" charset="0"/>
                            <a:cs typeface="Cambria Math" charset="0"/>
                          </a:rPr>
                        </m:ctrlPr>
                      </m:dPr>
                      <m:e>
                        <m:sSub>
                          <m:sSubPr>
                            <m:ctrlPr>
                              <a:rPr kumimoji="1" lang="en-US" altLang="zh-CN" sz="2400" i="1">
                                <a:latin typeface="Cambria Math" charset="0"/>
                                <a:ea typeface="Cambria Math" charset="0"/>
                                <a:cs typeface="Cambria Math" charset="0"/>
                              </a:rPr>
                            </m:ctrlPr>
                          </m:sSubPr>
                          <m:e>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1</m:t>
                            </m:r>
                          </m:sub>
                        </m:sSub>
                      </m:e>
                    </m:d>
                    <m:r>
                      <a:rPr kumimoji="1" lang="en-US" altLang="zh-CN" sz="2400" i="1">
                        <a:latin typeface="Cambria Math" charset="0"/>
                        <a:ea typeface="Cambria Math" charset="0"/>
                        <a:cs typeface="Cambria Math" charset="0"/>
                      </a:rPr>
                      <m:t>+</m:t>
                    </m:r>
                    <m:d>
                      <m:dPr>
                        <m:begChr m:val="|"/>
                        <m:endChr m:val="|"/>
                        <m:ctrlPr>
                          <a:rPr kumimoji="1" lang="hr-HR" altLang="zh-CN" sz="2400" i="1" smtClean="0">
                            <a:latin typeface="Cambria Math" charset="0"/>
                            <a:ea typeface="Cambria Math" charset="0"/>
                            <a:cs typeface="Cambria Math" charset="0"/>
                          </a:rPr>
                        </m:ctrlPr>
                      </m:dPr>
                      <m:e>
                        <m:sSub>
                          <m:sSubPr>
                            <m:ctrlPr>
                              <a:rPr kumimoji="1" lang="en-US" altLang="zh-CN" sz="2400" i="1">
                                <a:latin typeface="Cambria Math" charset="0"/>
                                <a:ea typeface="Cambria Math" charset="0"/>
                                <a:cs typeface="Cambria Math" charset="0"/>
                              </a:rPr>
                            </m:ctrlPr>
                          </m:sSubPr>
                          <m:e>
                            <m:r>
                              <a:rPr kumimoji="1" lang="en-US" altLang="zh-CN" sz="2400" i="1">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2</m:t>
                            </m:r>
                          </m:sub>
                        </m:sSub>
                      </m:e>
                    </m:d>
                    <m:r>
                      <a:rPr kumimoji="1" lang="en-US" altLang="zh-CN" sz="2400" b="0" i="1" smtClean="0">
                        <a:latin typeface="Cambria Math" charset="0"/>
                        <a:ea typeface="Cambria Math" charset="0"/>
                        <a:cs typeface="Cambria Math" charset="0"/>
                      </a:rPr>
                      <m:t>+…</m:t>
                    </m:r>
                  </m:oMath>
                </a14:m>
                <a:endParaRPr lang="zh-CN" altLang="en-US" sz="2400" dirty="0"/>
              </a:p>
            </p:txBody>
          </p:sp>
        </mc:Choice>
        <mc:Fallback xmlns="">
          <p:sp>
            <p:nvSpPr>
              <p:cNvPr id="22" name="文字方塊 14"/>
              <p:cNvSpPr txBox="1">
                <a:spLocks noRot="1" noChangeAspect="1" noMove="1" noResize="1" noEditPoints="1" noAdjustHandles="1" noChangeArrowheads="1" noChangeShapeType="1" noTextEdit="1"/>
              </p:cNvSpPr>
              <p:nvPr/>
            </p:nvSpPr>
            <p:spPr>
              <a:xfrm>
                <a:off x="5829134" y="5534459"/>
                <a:ext cx="5161953" cy="508794"/>
              </a:xfrm>
              <a:prstGeom prst="rect">
                <a:avLst/>
              </a:prstGeom>
              <a:blipFill rotWithShape="0">
                <a:blip r:embed="rId6"/>
                <a:stretch>
                  <a:fillRect l="-1771" t="-1205" b="-26506"/>
                </a:stretch>
              </a:blipFill>
            </p:spPr>
            <p:txBody>
              <a:bodyPr/>
              <a:lstStyle/>
              <a:p>
                <a:r>
                  <a:rPr lang="zh-CN" altLang="en-US">
                    <a:noFill/>
                  </a:rPr>
                  <a:t> </a:t>
                </a:r>
              </a:p>
            </p:txBody>
          </p:sp>
        </mc:Fallback>
      </mc:AlternateContent>
      <p:sp>
        <p:nvSpPr>
          <p:cNvPr id="23" name="矩形 22"/>
          <p:cNvSpPr/>
          <p:nvPr/>
        </p:nvSpPr>
        <p:spPr>
          <a:xfrm>
            <a:off x="10293082" y="4915291"/>
            <a:ext cx="1898918"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Weight Decay</a:t>
            </a:r>
            <a:endParaRPr lang="zh-TW" altLang="en-US" sz="2400" dirty="0"/>
          </a:p>
        </p:txBody>
      </p:sp>
    </p:spTree>
    <p:extLst>
      <p:ext uri="{BB962C8B-B14F-4D97-AF65-F5344CB8AC3E}">
        <p14:creationId xmlns:p14="http://schemas.microsoft.com/office/powerpoint/2010/main" val="210529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P spid="15" grpId="0"/>
      <p:bldP spid="10" grpId="0"/>
      <p:bldP spid="21" grpId="0"/>
      <p:bldP spid="22" grpId="0"/>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梯度消失 </a:t>
            </a:r>
            <a:endParaRPr lang="zh-TW" altLang="en-US" dirty="0"/>
          </a:p>
        </p:txBody>
      </p:sp>
      <p:sp>
        <p:nvSpPr>
          <p:cNvPr id="129" name="矩形圖說文字 128"/>
          <p:cNvSpPr/>
          <p:nvPr/>
        </p:nvSpPr>
        <p:spPr>
          <a:xfrm>
            <a:off x="6058705" y="4341997"/>
            <a:ext cx="2643016" cy="535965"/>
          </a:xfrm>
          <a:prstGeom prst="wedgeRectCallout">
            <a:avLst>
              <a:gd name="adj1" fmla="val -190"/>
              <a:gd name="adj2" fmla="val -17915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smtClean="0">
                <a:latin typeface="Microsoft YaHei" charset="-122"/>
                <a:ea typeface="Microsoft YaHei" charset="-122"/>
                <a:cs typeface="Microsoft YaHei" charset="-122"/>
              </a:rPr>
              <a:t>梯度大</a:t>
            </a:r>
            <a:endParaRPr lang="zh-TW" altLang="en-US" sz="2400" dirty="0">
              <a:latin typeface="Microsoft YaHei" charset="-122"/>
              <a:ea typeface="Microsoft YaHei" charset="-122"/>
              <a:cs typeface="Microsoft YaHei" charset="-122"/>
            </a:endParaRPr>
          </a:p>
        </p:txBody>
      </p:sp>
      <p:sp>
        <p:nvSpPr>
          <p:cNvPr id="131" name="矩形 130"/>
          <p:cNvSpPr/>
          <p:nvPr/>
        </p:nvSpPr>
        <p:spPr>
          <a:xfrm>
            <a:off x="2526763" y="5683083"/>
            <a:ext cx="2643016" cy="5572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smtClean="0">
                <a:latin typeface="Microsoft YaHei" charset="-122"/>
                <a:ea typeface="Microsoft YaHei" charset="-122"/>
                <a:cs typeface="Microsoft YaHei" charset="-122"/>
              </a:rPr>
              <a:t>几乎是随机的</a:t>
            </a:r>
            <a:endParaRPr lang="zh-TW" altLang="en-US" sz="2400" dirty="0">
              <a:latin typeface="Microsoft YaHei" charset="-122"/>
              <a:ea typeface="Microsoft YaHei" charset="-122"/>
              <a:cs typeface="Microsoft YaHei" charset="-122"/>
            </a:endParaRPr>
          </a:p>
        </p:txBody>
      </p:sp>
      <p:sp>
        <p:nvSpPr>
          <p:cNvPr id="132" name="矩形 131"/>
          <p:cNvSpPr/>
          <p:nvPr/>
        </p:nvSpPr>
        <p:spPr>
          <a:xfrm>
            <a:off x="6066371" y="5677619"/>
            <a:ext cx="2635350"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smtClean="0">
                <a:latin typeface="Microsoft YaHei" charset="-122"/>
                <a:ea typeface="Microsoft YaHei" charset="-122"/>
                <a:cs typeface="Microsoft YaHei" charset="-122"/>
              </a:rPr>
              <a:t>已经收敛</a:t>
            </a:r>
            <a:endParaRPr lang="zh-TW" altLang="en-US" sz="2400" dirty="0">
              <a:latin typeface="Microsoft YaHei" charset="-122"/>
              <a:ea typeface="Microsoft YaHei" charset="-122"/>
              <a:cs typeface="Microsoft YaHei" charset="-122"/>
            </a:endParaRPr>
          </a:p>
        </p:txBody>
      </p:sp>
      <p:sp>
        <p:nvSpPr>
          <p:cNvPr id="133" name="文字方塊 132"/>
          <p:cNvSpPr txBox="1"/>
          <p:nvPr/>
        </p:nvSpPr>
        <p:spPr>
          <a:xfrm>
            <a:off x="7940422" y="6198512"/>
            <a:ext cx="254535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2400" dirty="0" smtClean="0">
                <a:solidFill>
                  <a:schemeClr val="bg1"/>
                </a:solidFill>
                <a:latin typeface="Microsoft YaHei" charset="-122"/>
                <a:ea typeface="Microsoft YaHei" charset="-122"/>
                <a:cs typeface="Microsoft YaHei" charset="-122"/>
              </a:rPr>
              <a:t>基于随机</a:t>
            </a:r>
            <a:r>
              <a:rPr lang="en-US" altLang="zh-TW" sz="2400" dirty="0" smtClean="0">
                <a:solidFill>
                  <a:schemeClr val="bg1"/>
                </a:solidFill>
                <a:latin typeface="Microsoft YaHei" charset="-122"/>
                <a:ea typeface="Microsoft YaHei" charset="-122"/>
                <a:cs typeface="Microsoft YaHei" charset="-122"/>
              </a:rPr>
              <a:t>!?</a:t>
            </a:r>
            <a:endParaRPr lang="zh-TW" altLang="en-US" sz="2400" dirty="0">
              <a:solidFill>
                <a:schemeClr val="bg1"/>
              </a:solidFill>
              <a:latin typeface="Microsoft YaHei" charset="-122"/>
              <a:ea typeface="Microsoft YaHei" charset="-122"/>
              <a:cs typeface="Microsoft YaHei" charset="-122"/>
            </a:endParaRPr>
          </a:p>
        </p:txBody>
      </p:sp>
      <p:sp>
        <p:nvSpPr>
          <p:cNvPr id="134" name="矩形 133"/>
          <p:cNvSpPr/>
          <p:nvPr/>
        </p:nvSpPr>
        <p:spPr>
          <a:xfrm>
            <a:off x="2526763" y="5022157"/>
            <a:ext cx="2643016" cy="558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smtClean="0">
                <a:latin typeface="Microsoft YaHei" charset="-122"/>
                <a:ea typeface="Microsoft YaHei" charset="-122"/>
                <a:cs typeface="Microsoft YaHei" charset="-122"/>
              </a:rPr>
              <a:t>学习慢</a:t>
            </a:r>
            <a:endParaRPr lang="zh-TW" altLang="en-US" sz="2400" dirty="0">
              <a:latin typeface="Microsoft YaHei" charset="-122"/>
              <a:ea typeface="Microsoft YaHei" charset="-122"/>
              <a:cs typeface="Microsoft YaHei" charset="-122"/>
            </a:endParaRPr>
          </a:p>
        </p:txBody>
      </p:sp>
      <p:sp>
        <p:nvSpPr>
          <p:cNvPr id="136" name="矩形 135"/>
          <p:cNvSpPr/>
          <p:nvPr/>
        </p:nvSpPr>
        <p:spPr>
          <a:xfrm>
            <a:off x="6061997" y="5023425"/>
            <a:ext cx="2639725"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smtClean="0">
                <a:latin typeface="Microsoft YaHei" charset="-122"/>
                <a:ea typeface="Microsoft YaHei" charset="-122"/>
                <a:cs typeface="Microsoft YaHei" charset="-122"/>
              </a:rPr>
              <a:t>学得快</a:t>
            </a:r>
            <a:endParaRPr lang="zh-TW" altLang="en-US" sz="2400" dirty="0">
              <a:latin typeface="Microsoft YaHei" charset="-122"/>
              <a:ea typeface="Microsoft YaHei" charset="-122"/>
              <a:cs typeface="Microsoft YaHei" charset="-122"/>
            </a:endParaRPr>
          </a:p>
        </p:txBody>
      </p:sp>
      <p:sp>
        <p:nvSpPr>
          <p:cNvPr id="137" name="矩形 136"/>
          <p:cNvSpPr/>
          <p:nvPr/>
        </p:nvSpPr>
        <p:spPr>
          <a:xfrm>
            <a:off x="4420306" y="152193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8" name="矩形 137"/>
          <p:cNvSpPr/>
          <p:nvPr/>
        </p:nvSpPr>
        <p:spPr>
          <a:xfrm>
            <a:off x="5745892" y="150558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9" name="矩形 138"/>
          <p:cNvSpPr/>
          <p:nvPr/>
        </p:nvSpPr>
        <p:spPr>
          <a:xfrm>
            <a:off x="7779229" y="153272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41" name="矩形 140"/>
          <p:cNvSpPr/>
          <p:nvPr/>
        </p:nvSpPr>
        <p:spPr>
          <a:xfrm>
            <a:off x="3237204" y="154957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42" name="直線單箭頭接點 141"/>
          <p:cNvCxnSpPr/>
          <p:nvPr/>
        </p:nvCxnSpPr>
        <p:spPr>
          <a:xfrm>
            <a:off x="8166037" y="2581149"/>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p:cNvCxnSpPr/>
          <p:nvPr/>
        </p:nvCxnSpPr>
        <p:spPr>
          <a:xfrm>
            <a:off x="8275353" y="3827039"/>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a:off x="8142153" y="1802346"/>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3305591" y="2267268"/>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6" name="矩形 145"/>
          <p:cNvSpPr/>
          <p:nvPr/>
        </p:nvSpPr>
        <p:spPr>
          <a:xfrm>
            <a:off x="3311409" y="1696939"/>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7" name="Object 12"/>
          <p:cNvGraphicFramePr>
            <a:graphicFrameLocks noChangeAspect="1"/>
          </p:cNvGraphicFramePr>
          <p:nvPr>
            <p:extLst>
              <p:ext uri="{D42A27DB-BD31-4B8C-83A1-F6EECF244321}">
                <p14:modId xmlns:p14="http://schemas.microsoft.com/office/powerpoint/2010/main" val="1685201211"/>
              </p:ext>
            </p:extLst>
          </p:nvPr>
        </p:nvGraphicFramePr>
        <p:xfrm>
          <a:off x="3324108" y="1601689"/>
          <a:ext cx="325438" cy="461962"/>
        </p:xfrm>
        <a:graphic>
          <a:graphicData uri="http://schemas.openxmlformats.org/presentationml/2006/ole">
            <mc:AlternateContent xmlns:mc="http://schemas.openxmlformats.org/markup-compatibility/2006">
              <mc:Choice xmlns:v="urn:schemas-microsoft-com:vml" Requires="v">
                <p:oleObj spid="_x0000_s1192"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3324108" y="16016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 name="Object 12"/>
          <p:cNvGraphicFramePr>
            <a:graphicFrameLocks noChangeAspect="1"/>
          </p:cNvGraphicFramePr>
          <p:nvPr>
            <p:extLst>
              <p:ext uri="{D42A27DB-BD31-4B8C-83A1-F6EECF244321}">
                <p14:modId xmlns:p14="http://schemas.microsoft.com/office/powerpoint/2010/main" val="14932994"/>
              </p:ext>
            </p:extLst>
          </p:nvPr>
        </p:nvGraphicFramePr>
        <p:xfrm>
          <a:off x="3329405" y="2184419"/>
          <a:ext cx="352425" cy="461963"/>
        </p:xfrm>
        <a:graphic>
          <a:graphicData uri="http://schemas.openxmlformats.org/presentationml/2006/ole">
            <mc:AlternateContent xmlns:mc="http://schemas.openxmlformats.org/markup-compatibility/2006">
              <mc:Choice xmlns:v="urn:schemas-microsoft-com:vml" Requires="v">
                <p:oleObj spid="_x0000_s1193"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3329405" y="218441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 name="橢圓 148"/>
          <p:cNvSpPr/>
          <p:nvPr/>
        </p:nvSpPr>
        <p:spPr>
          <a:xfrm>
            <a:off x="4517416" y="153293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0" name="橢圓 149"/>
          <p:cNvSpPr/>
          <p:nvPr/>
        </p:nvSpPr>
        <p:spPr>
          <a:xfrm>
            <a:off x="4519758" y="231150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1" name="橢圓 150"/>
          <p:cNvSpPr/>
          <p:nvPr/>
        </p:nvSpPr>
        <p:spPr>
          <a:xfrm>
            <a:off x="4508125" y="353951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2" name="文字方塊 151"/>
          <p:cNvSpPr txBox="1"/>
          <p:nvPr/>
        </p:nvSpPr>
        <p:spPr>
          <a:xfrm rot="5400000">
            <a:off x="4505379" y="29618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3" name="矩形 152"/>
          <p:cNvSpPr/>
          <p:nvPr/>
        </p:nvSpPr>
        <p:spPr>
          <a:xfrm>
            <a:off x="3315116" y="3665025"/>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4" name="Object 12"/>
          <p:cNvGraphicFramePr>
            <a:graphicFrameLocks noChangeAspect="1"/>
          </p:cNvGraphicFramePr>
          <p:nvPr>
            <p:extLst>
              <p:ext uri="{D42A27DB-BD31-4B8C-83A1-F6EECF244321}">
                <p14:modId xmlns:p14="http://schemas.microsoft.com/office/powerpoint/2010/main" val="1870727106"/>
              </p:ext>
            </p:extLst>
          </p:nvPr>
        </p:nvGraphicFramePr>
        <p:xfrm>
          <a:off x="3312000" y="3568771"/>
          <a:ext cx="407988" cy="488950"/>
        </p:xfrm>
        <a:graphic>
          <a:graphicData uri="http://schemas.openxmlformats.org/presentationml/2006/ole">
            <mc:AlternateContent xmlns:mc="http://schemas.openxmlformats.org/markup-compatibility/2006">
              <mc:Choice xmlns:v="urn:schemas-microsoft-com:vml" Requires="v">
                <p:oleObj spid="_x0000_s1194" name="方程式" r:id="rId8" imgW="190440" imgH="228600" progId="Equation.3">
                  <p:embed/>
                </p:oleObj>
              </mc:Choice>
              <mc:Fallback>
                <p:oleObj name="方程式" r:id="rId8" imgW="190440" imgH="228600" progId="Equation.3">
                  <p:embed/>
                  <p:pic>
                    <p:nvPicPr>
                      <p:cNvPr id="0" name=""/>
                      <p:cNvPicPr>
                        <a:picLocks noChangeAspect="1" noChangeArrowheads="1"/>
                      </p:cNvPicPr>
                      <p:nvPr/>
                    </p:nvPicPr>
                    <p:blipFill>
                      <a:blip r:embed="rId9"/>
                      <a:srcRect/>
                      <a:stretch>
                        <a:fillRect/>
                      </a:stretch>
                    </p:blipFill>
                    <p:spPr bwMode="auto">
                      <a:xfrm>
                        <a:off x="3312000" y="356877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 name="文字方塊 154"/>
          <p:cNvSpPr txBox="1"/>
          <p:nvPr/>
        </p:nvSpPr>
        <p:spPr>
          <a:xfrm rot="5400000">
            <a:off x="3191049" y="2949967"/>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56" name="橢圓 155"/>
          <p:cNvSpPr/>
          <p:nvPr/>
        </p:nvSpPr>
        <p:spPr>
          <a:xfrm>
            <a:off x="5832978" y="153293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7" name="橢圓 156"/>
          <p:cNvSpPr/>
          <p:nvPr/>
        </p:nvSpPr>
        <p:spPr>
          <a:xfrm>
            <a:off x="5835320" y="231150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8" name="橢圓 157"/>
          <p:cNvSpPr/>
          <p:nvPr/>
        </p:nvSpPr>
        <p:spPr>
          <a:xfrm>
            <a:off x="5823687" y="353951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9" name="文字方塊 158"/>
          <p:cNvSpPr txBox="1"/>
          <p:nvPr/>
        </p:nvSpPr>
        <p:spPr>
          <a:xfrm rot="5400000">
            <a:off x="5820941" y="29618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0" name="橢圓 159"/>
          <p:cNvSpPr/>
          <p:nvPr/>
        </p:nvSpPr>
        <p:spPr>
          <a:xfrm>
            <a:off x="7855073" y="15246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1" name="橢圓 160"/>
          <p:cNvSpPr/>
          <p:nvPr/>
        </p:nvSpPr>
        <p:spPr>
          <a:xfrm>
            <a:off x="7857415" y="228453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2" name="橢圓 161"/>
          <p:cNvSpPr/>
          <p:nvPr/>
        </p:nvSpPr>
        <p:spPr>
          <a:xfrm>
            <a:off x="7864443" y="353120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3" name="文字方塊 162"/>
          <p:cNvSpPr txBox="1"/>
          <p:nvPr/>
        </p:nvSpPr>
        <p:spPr>
          <a:xfrm rot="5400000">
            <a:off x="7861697" y="295033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4" name="文字方塊 163"/>
          <p:cNvSpPr txBox="1"/>
          <p:nvPr/>
        </p:nvSpPr>
        <p:spPr>
          <a:xfrm>
            <a:off x="6405024" y="147435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5" name="文字方塊 164"/>
          <p:cNvSpPr txBox="1"/>
          <p:nvPr/>
        </p:nvSpPr>
        <p:spPr>
          <a:xfrm>
            <a:off x="6422647" y="225985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6" name="文字方塊 165"/>
          <p:cNvSpPr txBox="1"/>
          <p:nvPr/>
        </p:nvSpPr>
        <p:spPr>
          <a:xfrm>
            <a:off x="6434827" y="351614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67" name="直線單箭頭接點 166"/>
          <p:cNvCxnSpPr>
            <a:stCxn id="149" idx="6"/>
            <a:endCxn id="156" idx="2"/>
          </p:cNvCxnSpPr>
          <p:nvPr/>
        </p:nvCxnSpPr>
        <p:spPr>
          <a:xfrm>
            <a:off x="5091574" y="182001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p:nvPr/>
        </p:nvCxnSpPr>
        <p:spPr>
          <a:xfrm>
            <a:off x="5091574" y="261176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p:nvPr/>
        </p:nvCxnSpPr>
        <p:spPr>
          <a:xfrm>
            <a:off x="5082283" y="383373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p:cNvCxnSpPr>
            <a:stCxn id="150" idx="6"/>
            <a:endCxn id="156" idx="2"/>
          </p:cNvCxnSpPr>
          <p:nvPr/>
        </p:nvCxnSpPr>
        <p:spPr>
          <a:xfrm flipV="1">
            <a:off x="5093916" y="182001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p:cNvCxnSpPr>
            <a:stCxn id="149" idx="6"/>
            <a:endCxn id="157" idx="2"/>
          </p:cNvCxnSpPr>
          <p:nvPr/>
        </p:nvCxnSpPr>
        <p:spPr>
          <a:xfrm>
            <a:off x="5091574" y="182001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149" idx="6"/>
            <a:endCxn id="158" idx="2"/>
          </p:cNvCxnSpPr>
          <p:nvPr/>
        </p:nvCxnSpPr>
        <p:spPr>
          <a:xfrm>
            <a:off x="5091575" y="182001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a:stCxn id="150" idx="6"/>
            <a:endCxn id="158" idx="2"/>
          </p:cNvCxnSpPr>
          <p:nvPr/>
        </p:nvCxnSpPr>
        <p:spPr>
          <a:xfrm>
            <a:off x="5093917" y="259858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p:cNvCxnSpPr>
            <a:stCxn id="151" idx="6"/>
            <a:endCxn id="156" idx="2"/>
          </p:cNvCxnSpPr>
          <p:nvPr/>
        </p:nvCxnSpPr>
        <p:spPr>
          <a:xfrm flipV="1">
            <a:off x="5082284" y="182001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p:cNvCxnSpPr>
            <a:stCxn id="151" idx="6"/>
            <a:endCxn id="157" idx="2"/>
          </p:cNvCxnSpPr>
          <p:nvPr/>
        </p:nvCxnSpPr>
        <p:spPr>
          <a:xfrm flipV="1">
            <a:off x="5082284" y="259858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endCxn id="149" idx="2"/>
          </p:cNvCxnSpPr>
          <p:nvPr/>
        </p:nvCxnSpPr>
        <p:spPr>
          <a:xfrm flipV="1">
            <a:off x="3658016" y="1820016"/>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46" idx="3"/>
            <a:endCxn id="150" idx="2"/>
          </p:cNvCxnSpPr>
          <p:nvPr/>
        </p:nvCxnSpPr>
        <p:spPr>
          <a:xfrm>
            <a:off x="3654310" y="186838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46" idx="3"/>
            <a:endCxn id="151" idx="2"/>
          </p:cNvCxnSpPr>
          <p:nvPr/>
        </p:nvCxnSpPr>
        <p:spPr>
          <a:xfrm>
            <a:off x="3654309" y="186838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48" idx="3"/>
            <a:endCxn id="149" idx="2"/>
          </p:cNvCxnSpPr>
          <p:nvPr/>
        </p:nvCxnSpPr>
        <p:spPr>
          <a:xfrm flipV="1">
            <a:off x="3681830" y="182001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stCxn id="145" idx="3"/>
            <a:endCxn id="150" idx="2"/>
          </p:cNvCxnSpPr>
          <p:nvPr/>
        </p:nvCxnSpPr>
        <p:spPr>
          <a:xfrm>
            <a:off x="3648492" y="2438719"/>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stCxn id="145" idx="3"/>
            <a:endCxn id="151" idx="2"/>
          </p:cNvCxnSpPr>
          <p:nvPr/>
        </p:nvCxnSpPr>
        <p:spPr>
          <a:xfrm>
            <a:off x="3648491" y="2438719"/>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stCxn id="154" idx="3"/>
            <a:endCxn id="149" idx="2"/>
          </p:cNvCxnSpPr>
          <p:nvPr/>
        </p:nvCxnSpPr>
        <p:spPr>
          <a:xfrm flipV="1">
            <a:off x="3719988" y="1820016"/>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54" idx="3"/>
            <a:endCxn id="150" idx="2"/>
          </p:cNvCxnSpPr>
          <p:nvPr/>
        </p:nvCxnSpPr>
        <p:spPr>
          <a:xfrm flipV="1">
            <a:off x="3693620" y="259858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54" idx="3"/>
            <a:endCxn id="151" idx="2"/>
          </p:cNvCxnSpPr>
          <p:nvPr/>
        </p:nvCxnSpPr>
        <p:spPr>
          <a:xfrm>
            <a:off x="3693619" y="381319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8852776" y="1489235"/>
            <a:ext cx="642352" cy="2587672"/>
            <a:chOff x="7668524" y="1462486"/>
            <a:chExt cx="642352" cy="2587672"/>
          </a:xfrm>
        </p:grpSpPr>
        <p:sp>
          <p:nvSpPr>
            <p:cNvPr id="185" name="文字方塊 18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6" name="文字方塊 185"/>
            <p:cNvSpPr txBox="1"/>
            <p:nvPr/>
          </p:nvSpPr>
          <p:spPr>
            <a:xfrm>
              <a:off x="7679807" y="14624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87" name="文字方塊 186"/>
            <p:cNvSpPr txBox="1"/>
            <p:nvPr/>
          </p:nvSpPr>
          <p:spPr>
            <a:xfrm>
              <a:off x="7668524" y="226070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88" name="文字方塊 187"/>
            <p:cNvSpPr txBox="1"/>
            <p:nvPr/>
          </p:nvSpPr>
          <p:spPr>
            <a:xfrm>
              <a:off x="7668524" y="352693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cxnSp>
        <p:nvCxnSpPr>
          <p:cNvPr id="189" name="直線單箭頭接點 188"/>
          <p:cNvCxnSpPr/>
          <p:nvPr/>
        </p:nvCxnSpPr>
        <p:spPr>
          <a:xfrm>
            <a:off x="7115673" y="183159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p:nvPr/>
        </p:nvCxnSpPr>
        <p:spPr>
          <a:xfrm>
            <a:off x="7115673" y="262335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p:nvPr/>
        </p:nvCxnSpPr>
        <p:spPr>
          <a:xfrm>
            <a:off x="7106382" y="384531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p:cNvCxnSpPr/>
          <p:nvPr/>
        </p:nvCxnSpPr>
        <p:spPr>
          <a:xfrm flipV="1">
            <a:off x="7118015" y="1831598"/>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p:cNvCxnSpPr/>
          <p:nvPr/>
        </p:nvCxnSpPr>
        <p:spPr>
          <a:xfrm>
            <a:off x="7115673" y="1831598"/>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p:cNvCxnSpPr/>
          <p:nvPr/>
        </p:nvCxnSpPr>
        <p:spPr>
          <a:xfrm>
            <a:off x="7115674" y="1831598"/>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p:cNvCxnSpPr/>
          <p:nvPr/>
        </p:nvCxnSpPr>
        <p:spPr>
          <a:xfrm>
            <a:off x="7118016" y="2610168"/>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195"/>
          <p:cNvCxnSpPr/>
          <p:nvPr/>
        </p:nvCxnSpPr>
        <p:spPr>
          <a:xfrm flipV="1">
            <a:off x="7106383" y="1831598"/>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V="1">
            <a:off x="7106383" y="2610168"/>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圖說文字 127"/>
          <p:cNvSpPr/>
          <p:nvPr/>
        </p:nvSpPr>
        <p:spPr>
          <a:xfrm>
            <a:off x="2526763" y="4327557"/>
            <a:ext cx="2643016" cy="564847"/>
          </a:xfrm>
          <a:prstGeom prst="wedgeRectCallout">
            <a:avLst>
              <a:gd name="adj1" fmla="val 4384"/>
              <a:gd name="adj2" fmla="val -2095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smtClean="0">
                <a:latin typeface="Microsoft YaHei" charset="-122"/>
                <a:ea typeface="Microsoft YaHei" charset="-122"/>
                <a:cs typeface="Microsoft YaHei" charset="-122"/>
              </a:rPr>
              <a:t>梯度小</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8248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Dropout</a:t>
            </a:r>
            <a:endParaRPr lang="zh-TW" altLang="en-US" dirty="0"/>
          </a:p>
        </p:txBody>
      </p:sp>
      <p:sp>
        <p:nvSpPr>
          <p:cNvPr id="60" name="文字方塊 59"/>
          <p:cNvSpPr txBox="1"/>
          <p:nvPr/>
        </p:nvSpPr>
        <p:spPr>
          <a:xfrm>
            <a:off x="1968765" y="1500571"/>
            <a:ext cx="2321169" cy="523220"/>
          </a:xfrm>
          <a:prstGeom prst="rect">
            <a:avLst/>
          </a:prstGeom>
          <a:noFill/>
          <a:ln w="76200">
            <a:noFill/>
          </a:ln>
        </p:spPr>
        <p:txBody>
          <a:bodyPr wrap="square" rtlCol="0">
            <a:spAutoFit/>
          </a:bodyPr>
          <a:lstStyle/>
          <a:p>
            <a:r>
              <a:rPr lang="zh-CN" altLang="en-US" sz="2800" u="sng" dirty="0" smtClean="0">
                <a:solidFill>
                  <a:srgbClr val="0000FF"/>
                </a:solidFill>
                <a:latin typeface="Microsoft YaHei" charset="-122"/>
                <a:ea typeface="Microsoft YaHei" charset="-122"/>
                <a:cs typeface="Microsoft YaHei" charset="-122"/>
              </a:rPr>
              <a:t>训练</a:t>
            </a:r>
            <a:r>
              <a:rPr lang="en-US" altLang="zh-TW" sz="2800" b="1" u="sng" dirty="0" smtClean="0">
                <a:solidFill>
                  <a:srgbClr val="0000FF"/>
                </a:solidFill>
              </a:rPr>
              <a:t>:</a:t>
            </a:r>
            <a:endParaRPr lang="zh-TW" altLang="en-US" sz="2800" b="1" u="sng" dirty="0">
              <a:solidFill>
                <a:srgbClr val="0000FF"/>
              </a:solidFill>
            </a:endParaRPr>
          </a:p>
        </p:txBody>
      </p:sp>
      <p:sp>
        <p:nvSpPr>
          <p:cNvPr id="63" name="橢圓 62"/>
          <p:cNvSpPr/>
          <p:nvPr/>
        </p:nvSpPr>
        <p:spPr>
          <a:xfrm>
            <a:off x="5419072" y="154011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5419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橢圓 64"/>
          <p:cNvSpPr/>
          <p:nvPr/>
        </p:nvSpPr>
        <p:spPr>
          <a:xfrm>
            <a:off x="5419072" y="293918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5419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8625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8625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3893919" y="16402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0" name="直線單箭頭接點 69"/>
          <p:cNvCxnSpPr>
            <a:stCxn id="69" idx="3"/>
            <a:endCxn id="63" idx="2"/>
          </p:cNvCxnSpPr>
          <p:nvPr/>
        </p:nvCxnSpPr>
        <p:spPr>
          <a:xfrm>
            <a:off x="4160254"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69" idx="3"/>
            <a:endCxn id="64" idx="2"/>
          </p:cNvCxnSpPr>
          <p:nvPr/>
        </p:nvCxnSpPr>
        <p:spPr>
          <a:xfrm>
            <a:off x="4160254"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69" idx="3"/>
            <a:endCxn id="65" idx="2"/>
          </p:cNvCxnSpPr>
          <p:nvPr/>
        </p:nvCxnSpPr>
        <p:spPr>
          <a:xfrm>
            <a:off x="4160254" y="17734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4160254"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7693769"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7693767" y="17511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7693769"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7693767" y="25499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67" idx="2"/>
          </p:cNvCxnSpPr>
          <p:nvPr/>
        </p:nvCxnSpPr>
        <p:spPr>
          <a:xfrm flipV="1">
            <a:off x="7693769" y="24079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endCxn id="68" idx="2"/>
          </p:cNvCxnSpPr>
          <p:nvPr/>
        </p:nvCxnSpPr>
        <p:spPr>
          <a:xfrm>
            <a:off x="7693769" y="31941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67" idx="2"/>
          </p:cNvCxnSpPr>
          <p:nvPr/>
        </p:nvCxnSpPr>
        <p:spPr>
          <a:xfrm flipV="1">
            <a:off x="7693767" y="2407981"/>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8" idx="2"/>
          </p:cNvCxnSpPr>
          <p:nvPr/>
        </p:nvCxnSpPr>
        <p:spPr>
          <a:xfrm flipV="1">
            <a:off x="7693769" y="32469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86" idx="3"/>
            <a:endCxn id="63" idx="2"/>
          </p:cNvCxnSpPr>
          <p:nvPr/>
        </p:nvCxnSpPr>
        <p:spPr>
          <a:xfrm flipV="1">
            <a:off x="4160254" y="1795088"/>
            <a:ext cx="1258819" cy="666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86" idx="3"/>
            <a:endCxn id="64" idx="2"/>
          </p:cNvCxnSpPr>
          <p:nvPr/>
        </p:nvCxnSpPr>
        <p:spPr>
          <a:xfrm>
            <a:off x="4160254"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86" idx="3"/>
            <a:endCxn id="65" idx="2"/>
          </p:cNvCxnSpPr>
          <p:nvPr/>
        </p:nvCxnSpPr>
        <p:spPr>
          <a:xfrm>
            <a:off x="4160254"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86" idx="3"/>
            <a:endCxn id="66" idx="2"/>
          </p:cNvCxnSpPr>
          <p:nvPr/>
        </p:nvCxnSpPr>
        <p:spPr>
          <a:xfrm>
            <a:off x="4160254"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3893919" y="23280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87" name="橢圓 86"/>
          <p:cNvSpPr/>
          <p:nvPr/>
        </p:nvSpPr>
        <p:spPr>
          <a:xfrm>
            <a:off x="7183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7183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橢圓 88"/>
          <p:cNvSpPr/>
          <p:nvPr/>
        </p:nvSpPr>
        <p:spPr>
          <a:xfrm>
            <a:off x="7183813" y="290446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橢圓 89"/>
          <p:cNvSpPr/>
          <p:nvPr/>
        </p:nvSpPr>
        <p:spPr>
          <a:xfrm>
            <a:off x="7183813" y="360272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矩形 90"/>
          <p:cNvSpPr/>
          <p:nvPr/>
        </p:nvSpPr>
        <p:spPr>
          <a:xfrm>
            <a:off x="3893919" y="30826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92" name="矩形 91"/>
          <p:cNvSpPr/>
          <p:nvPr/>
        </p:nvSpPr>
        <p:spPr>
          <a:xfrm>
            <a:off x="3893919" y="37620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4" name="直線單箭頭接點 93"/>
          <p:cNvCxnSpPr>
            <a:stCxn id="91" idx="3"/>
            <a:endCxn id="66" idx="2"/>
          </p:cNvCxnSpPr>
          <p:nvPr/>
        </p:nvCxnSpPr>
        <p:spPr>
          <a:xfrm>
            <a:off x="4160254"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92" idx="3"/>
            <a:endCxn id="65" idx="2"/>
          </p:cNvCxnSpPr>
          <p:nvPr/>
        </p:nvCxnSpPr>
        <p:spPr>
          <a:xfrm flipV="1">
            <a:off x="4160254"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4160254"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92" idx="3"/>
            <a:endCxn id="63" idx="2"/>
          </p:cNvCxnSpPr>
          <p:nvPr/>
        </p:nvCxnSpPr>
        <p:spPr>
          <a:xfrm flipV="1">
            <a:off x="4160254"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91" idx="3"/>
            <a:endCxn id="64" idx="2"/>
          </p:cNvCxnSpPr>
          <p:nvPr/>
        </p:nvCxnSpPr>
        <p:spPr>
          <a:xfrm flipV="1">
            <a:off x="4160254"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91" idx="3"/>
            <a:endCxn id="63" idx="2"/>
          </p:cNvCxnSpPr>
          <p:nvPr/>
        </p:nvCxnSpPr>
        <p:spPr>
          <a:xfrm flipV="1">
            <a:off x="4160254" y="17950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a:off x="5929027"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p:nvPr/>
        </p:nvCxnSpPr>
        <p:spPr>
          <a:xfrm>
            <a:off x="5929027"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5929027" y="17734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5929027"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5929027"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a:off x="5929027"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5929027"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5929027"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5929027"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5929027"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5929027"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flipV="1">
            <a:off x="5929027"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p:nvPr/>
        </p:nvCxnSpPr>
        <p:spPr>
          <a:xfrm flipV="1">
            <a:off x="5929027" y="17950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9151474"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9151474"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群組 126"/>
          <p:cNvGrpSpPr/>
          <p:nvPr/>
        </p:nvGrpSpPr>
        <p:grpSpPr>
          <a:xfrm>
            <a:off x="5489370" y="1600601"/>
            <a:ext cx="365326" cy="367349"/>
            <a:chOff x="-1866900" y="1906630"/>
            <a:chExt cx="365326" cy="367349"/>
          </a:xfrm>
        </p:grpSpPr>
        <p:cxnSp>
          <p:nvCxnSpPr>
            <p:cNvPr id="125" name="直線接點 12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接點 12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8" name="群組 127"/>
          <p:cNvGrpSpPr/>
          <p:nvPr/>
        </p:nvGrpSpPr>
        <p:grpSpPr>
          <a:xfrm>
            <a:off x="5494602" y="3010486"/>
            <a:ext cx="365326" cy="367349"/>
            <a:chOff x="-1866900" y="1906630"/>
            <a:chExt cx="365326" cy="367349"/>
          </a:xfrm>
        </p:grpSpPr>
        <p:cxnSp>
          <p:nvCxnSpPr>
            <p:cNvPr id="129" name="直線接點 12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接點 12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1" name="群組 130"/>
          <p:cNvGrpSpPr/>
          <p:nvPr/>
        </p:nvGrpSpPr>
        <p:grpSpPr>
          <a:xfrm>
            <a:off x="7256127" y="2981603"/>
            <a:ext cx="365326" cy="367349"/>
            <a:chOff x="-1866900" y="1906630"/>
            <a:chExt cx="365326" cy="367349"/>
          </a:xfrm>
        </p:grpSpPr>
        <p:cxnSp>
          <p:nvCxnSpPr>
            <p:cNvPr id="132" name="直線接點 13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直線接點 13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4" name="群組 133"/>
          <p:cNvGrpSpPr/>
          <p:nvPr/>
        </p:nvGrpSpPr>
        <p:grpSpPr>
          <a:xfrm>
            <a:off x="7265551" y="3674024"/>
            <a:ext cx="365326" cy="367349"/>
            <a:chOff x="-1866900" y="1906630"/>
            <a:chExt cx="365326" cy="367349"/>
          </a:xfrm>
        </p:grpSpPr>
        <p:cxnSp>
          <p:nvCxnSpPr>
            <p:cNvPr id="135" name="直線接點 13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接點 13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7" name="群組 136"/>
          <p:cNvGrpSpPr/>
          <p:nvPr/>
        </p:nvGrpSpPr>
        <p:grpSpPr>
          <a:xfrm>
            <a:off x="3840154" y="3023686"/>
            <a:ext cx="365326" cy="367349"/>
            <a:chOff x="-1866900" y="1906630"/>
            <a:chExt cx="365326" cy="367349"/>
          </a:xfrm>
        </p:grpSpPr>
        <p:cxnSp>
          <p:nvCxnSpPr>
            <p:cNvPr id="138" name="直線接點 13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0" name="群組 139"/>
          <p:cNvGrpSpPr/>
          <p:nvPr/>
        </p:nvGrpSpPr>
        <p:grpSpPr>
          <a:xfrm>
            <a:off x="3863885" y="2294638"/>
            <a:ext cx="365326" cy="367349"/>
            <a:chOff x="-1866900" y="1906630"/>
            <a:chExt cx="365326" cy="367349"/>
          </a:xfrm>
        </p:grpSpPr>
        <p:cxnSp>
          <p:nvCxnSpPr>
            <p:cNvPr id="141" name="直線接點 140"/>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接點 141"/>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8" name="直線單箭頭接點 147"/>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文字方塊 118"/>
          <p:cNvSpPr txBox="1"/>
          <p:nvPr/>
        </p:nvSpPr>
        <p:spPr>
          <a:xfrm>
            <a:off x="2439480" y="4260858"/>
            <a:ext cx="630828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smtClean="0">
                <a:latin typeface="Microsoft YaHei" charset="-122"/>
                <a:ea typeface="Microsoft YaHei" charset="-122"/>
                <a:cs typeface="Microsoft YaHei" charset="-122"/>
              </a:rPr>
              <a:t>每次更新参数之前</a:t>
            </a:r>
            <a:endParaRPr lang="en-US" altLang="zh-TW" sz="2400" dirty="0">
              <a:latin typeface="Microsoft YaHei" charset="-122"/>
              <a:ea typeface="Microsoft YaHei" charset="-122"/>
              <a:cs typeface="Microsoft YaHei" charset="-122"/>
            </a:endParaRPr>
          </a:p>
        </p:txBody>
      </p:sp>
      <p:sp>
        <p:nvSpPr>
          <p:cNvPr id="120" name="文字方塊 119"/>
          <p:cNvSpPr txBox="1"/>
          <p:nvPr/>
        </p:nvSpPr>
        <p:spPr>
          <a:xfrm>
            <a:off x="2977030" y="4681574"/>
            <a:ext cx="6424841"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Microsoft YaHei" charset="-122"/>
                <a:ea typeface="Microsoft YaHei" charset="-122"/>
                <a:cs typeface="Microsoft YaHei" charset="-122"/>
              </a:rPr>
              <a:t>每个神经元丢弃</a:t>
            </a:r>
            <a:r>
              <a:rPr lang="en-US" altLang="zh-CN" sz="2400" dirty="0" smtClean="0">
                <a:latin typeface="Microsoft YaHei" charset="-122"/>
                <a:ea typeface="Microsoft YaHei" charset="-122"/>
                <a:cs typeface="Microsoft YaHei" charset="-122"/>
              </a:rPr>
              <a:t>p%</a:t>
            </a:r>
            <a:r>
              <a:rPr lang="zh-CN" altLang="en-US" sz="2400" dirty="0" smtClean="0">
                <a:latin typeface="Microsoft YaHei" charset="-122"/>
                <a:ea typeface="Microsoft YaHei" charset="-122"/>
                <a:cs typeface="Microsoft YaHei" charset="-122"/>
              </a:rPr>
              <a:t>的连接</a:t>
            </a:r>
            <a:endParaRPr lang="en-US" altLang="zh-TW" sz="2400" dirty="0">
              <a:latin typeface="Microsoft YaHei" charset="-122"/>
              <a:ea typeface="Microsoft YaHei" charset="-122"/>
              <a:cs typeface="Microsoft YaHei" charset="-122"/>
            </a:endParaRPr>
          </a:p>
        </p:txBody>
      </p:sp>
      <p:cxnSp>
        <p:nvCxnSpPr>
          <p:cNvPr id="93" name="直線單箭頭接點 92"/>
          <p:cNvCxnSpPr/>
          <p:nvPr/>
        </p:nvCxnSpPr>
        <p:spPr>
          <a:xfrm>
            <a:off x="4171694"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a:off x="5940467"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27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34"/>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animBg="1"/>
      <p:bldP spid="65" grpId="0" animBg="1"/>
      <p:bldP spid="86" grpId="0" animBg="1"/>
      <p:bldP spid="89" grpId="0" animBg="1"/>
      <p:bldP spid="90" grpId="0" animBg="1"/>
      <p:bldP spid="91" grpId="0" animBg="1"/>
      <p:bldP spid="119" grpId="0"/>
      <p:bldP spid="1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Dropout</a:t>
            </a:r>
            <a:endParaRPr lang="zh-TW" altLang="en-US" dirty="0"/>
          </a:p>
        </p:txBody>
      </p:sp>
      <p:sp>
        <p:nvSpPr>
          <p:cNvPr id="60" name="文字方塊 59"/>
          <p:cNvSpPr txBox="1"/>
          <p:nvPr/>
        </p:nvSpPr>
        <p:spPr>
          <a:xfrm>
            <a:off x="1968765" y="1500571"/>
            <a:ext cx="2321169" cy="523220"/>
          </a:xfrm>
          <a:prstGeom prst="rect">
            <a:avLst/>
          </a:prstGeom>
          <a:noFill/>
          <a:ln w="76200">
            <a:noFill/>
          </a:ln>
        </p:spPr>
        <p:txBody>
          <a:bodyPr wrap="square" rtlCol="0">
            <a:spAutoFit/>
          </a:bodyPr>
          <a:lstStyle/>
          <a:p>
            <a:r>
              <a:rPr lang="zh-CN" altLang="en-US" sz="2800" u="sng" dirty="0">
                <a:solidFill>
                  <a:srgbClr val="0000FF"/>
                </a:solidFill>
                <a:latin typeface="Microsoft YaHei" charset="-122"/>
                <a:ea typeface="Microsoft YaHei" charset="-122"/>
                <a:cs typeface="Microsoft YaHei" charset="-122"/>
              </a:rPr>
              <a:t>训练</a:t>
            </a:r>
            <a:r>
              <a:rPr lang="en-US" altLang="zh-TW" sz="2800" b="1" u="sng" dirty="0">
                <a:solidFill>
                  <a:srgbClr val="0000FF"/>
                </a:solidFill>
              </a:rPr>
              <a:t>:</a:t>
            </a:r>
            <a:endParaRPr lang="zh-TW" altLang="en-US" sz="2800" b="1" u="sng" dirty="0">
              <a:solidFill>
                <a:srgbClr val="0000FF"/>
              </a:solidFill>
            </a:endParaRPr>
          </a:p>
        </p:txBody>
      </p:sp>
      <p:sp>
        <p:nvSpPr>
          <p:cNvPr id="64" name="橢圓 63"/>
          <p:cNvSpPr/>
          <p:nvPr/>
        </p:nvSpPr>
        <p:spPr>
          <a:xfrm>
            <a:off x="5419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5419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8625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8625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3893919" y="16402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1" name="直線單箭頭接點 70"/>
          <p:cNvCxnSpPr>
            <a:stCxn id="69" idx="3"/>
            <a:endCxn id="64" idx="2"/>
          </p:cNvCxnSpPr>
          <p:nvPr/>
        </p:nvCxnSpPr>
        <p:spPr>
          <a:xfrm>
            <a:off x="4160254"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4160254"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7693769"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7693767" y="17511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7693769"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7693767" y="25499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p:cNvSpPr/>
          <p:nvPr/>
        </p:nvSpPr>
        <p:spPr>
          <a:xfrm>
            <a:off x="7183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7183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 name="矩形 91"/>
          <p:cNvSpPr/>
          <p:nvPr/>
        </p:nvSpPr>
        <p:spPr>
          <a:xfrm>
            <a:off x="3893919" y="37620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3" name="直線單箭頭接點 92"/>
          <p:cNvCxnSpPr>
            <a:stCxn id="92" idx="3"/>
            <a:endCxn id="66" idx="2"/>
          </p:cNvCxnSpPr>
          <p:nvPr/>
        </p:nvCxnSpPr>
        <p:spPr>
          <a:xfrm flipV="1">
            <a:off x="4160254" y="3892414"/>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4160254"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5929027"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5929027"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5929027"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9151474"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9151474"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文字方塊 116"/>
          <p:cNvSpPr txBox="1"/>
          <p:nvPr/>
        </p:nvSpPr>
        <p:spPr>
          <a:xfrm>
            <a:off x="2439480" y="4260858"/>
            <a:ext cx="618627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Microsoft YaHei" charset="-122"/>
                <a:ea typeface="Microsoft YaHei" charset="-122"/>
                <a:cs typeface="Microsoft YaHei" charset="-122"/>
              </a:rPr>
              <a:t>每次更新参数之前</a:t>
            </a:r>
            <a:endParaRPr lang="en-US" altLang="zh-TW" sz="2400" dirty="0">
              <a:latin typeface="Microsoft YaHei" charset="-122"/>
              <a:ea typeface="Microsoft YaHei" charset="-122"/>
              <a:cs typeface="Microsoft YaHei" charset="-122"/>
            </a:endParaRPr>
          </a:p>
        </p:txBody>
      </p:sp>
      <p:sp>
        <p:nvSpPr>
          <p:cNvPr id="118" name="文字方塊 117"/>
          <p:cNvSpPr txBox="1"/>
          <p:nvPr/>
        </p:nvSpPr>
        <p:spPr>
          <a:xfrm>
            <a:off x="2977030" y="4681574"/>
            <a:ext cx="6424841"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smtClean="0">
                <a:latin typeface="Microsoft YaHei" charset="-122"/>
                <a:ea typeface="Microsoft YaHei" charset="-122"/>
                <a:cs typeface="Microsoft YaHei" charset="-122"/>
              </a:rPr>
              <a:t>每个神经元丢弃</a:t>
            </a:r>
            <a:r>
              <a:rPr lang="en-US" altLang="zh-CN" sz="2400" dirty="0" smtClean="0">
                <a:latin typeface="Microsoft YaHei" charset="-122"/>
                <a:ea typeface="Microsoft YaHei" charset="-122"/>
                <a:cs typeface="Microsoft YaHei" charset="-122"/>
              </a:rPr>
              <a:t>p%</a:t>
            </a:r>
            <a:r>
              <a:rPr lang="zh-CN" altLang="en-US" sz="2400" dirty="0" smtClean="0">
                <a:latin typeface="Microsoft YaHei" charset="-122"/>
                <a:ea typeface="Microsoft YaHei" charset="-122"/>
                <a:cs typeface="Microsoft YaHei" charset="-122"/>
              </a:rPr>
              <a:t>连接</a:t>
            </a:r>
            <a:endParaRPr lang="en-US" altLang="zh-TW" sz="2400" dirty="0">
              <a:latin typeface="Microsoft YaHei" charset="-122"/>
              <a:ea typeface="Microsoft YaHei" charset="-122"/>
              <a:cs typeface="Microsoft YaHei" charset="-122"/>
            </a:endParaRPr>
          </a:p>
        </p:txBody>
      </p:sp>
      <p:sp>
        <p:nvSpPr>
          <p:cNvPr id="120" name="文字方塊 119"/>
          <p:cNvSpPr txBox="1"/>
          <p:nvPr/>
        </p:nvSpPr>
        <p:spPr>
          <a:xfrm>
            <a:off x="2977029" y="5533749"/>
            <a:ext cx="6174444"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latin typeface="Microsoft YaHei" charset="-122"/>
                <a:ea typeface="Microsoft YaHei" charset="-122"/>
                <a:cs typeface="Microsoft YaHei" charset="-122"/>
              </a:rPr>
              <a:t>用新的网络</a:t>
            </a:r>
            <a:r>
              <a:rPr lang="zh-CN" altLang="en-US" sz="2400" smtClean="0">
                <a:latin typeface="Microsoft YaHei" charset="-122"/>
                <a:ea typeface="Microsoft YaHei" charset="-122"/>
                <a:cs typeface="Microsoft YaHei" charset="-122"/>
              </a:rPr>
              <a:t>参与训练</a:t>
            </a:r>
            <a:endParaRPr lang="zh-TW" altLang="en-US" sz="2400" dirty="0">
              <a:latin typeface="Microsoft YaHei" charset="-122"/>
              <a:ea typeface="Microsoft YaHei" charset="-122"/>
              <a:cs typeface="Microsoft YaHei" charset="-122"/>
            </a:endParaRPr>
          </a:p>
        </p:txBody>
      </p:sp>
      <p:sp>
        <p:nvSpPr>
          <p:cNvPr id="122" name="向右箭號 121"/>
          <p:cNvSpPr/>
          <p:nvPr/>
        </p:nvSpPr>
        <p:spPr>
          <a:xfrm>
            <a:off x="3531857" y="5144311"/>
            <a:ext cx="629409" cy="3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文字方塊 122"/>
          <p:cNvSpPr txBox="1"/>
          <p:nvPr/>
        </p:nvSpPr>
        <p:spPr>
          <a:xfrm>
            <a:off x="4203981" y="5118024"/>
            <a:ext cx="5744228" cy="461665"/>
          </a:xfrm>
          <a:prstGeom prst="rect">
            <a:avLst/>
          </a:prstGeom>
          <a:noFill/>
        </p:spPr>
        <p:txBody>
          <a:bodyPr wrap="square" rtlCol="0">
            <a:spAutoFit/>
          </a:bodyPr>
          <a:lstStyle/>
          <a:p>
            <a:r>
              <a:rPr lang="zh-CN" altLang="en-US" sz="2400" dirty="0" smtClean="0">
                <a:solidFill>
                  <a:srgbClr val="0000FF"/>
                </a:solidFill>
                <a:latin typeface="Microsoft YaHei" charset="-122"/>
                <a:ea typeface="Microsoft YaHei" charset="-122"/>
                <a:cs typeface="Microsoft YaHei" charset="-122"/>
              </a:rPr>
              <a:t>神经网络的结构</a:t>
            </a:r>
            <a:r>
              <a:rPr lang="zh-CN" altLang="en-US" sz="2400" smtClean="0">
                <a:solidFill>
                  <a:srgbClr val="0000FF"/>
                </a:solidFill>
                <a:latin typeface="Microsoft YaHei" charset="-122"/>
                <a:ea typeface="Microsoft YaHei" charset="-122"/>
                <a:cs typeface="Microsoft YaHei" charset="-122"/>
              </a:rPr>
              <a:t>变了</a:t>
            </a:r>
            <a:endParaRPr lang="zh-TW" altLang="en-US" sz="2400" dirty="0">
              <a:solidFill>
                <a:srgbClr val="0000FF"/>
              </a:solidFill>
              <a:latin typeface="Microsoft YaHei" charset="-122"/>
              <a:ea typeface="Microsoft YaHei" charset="-122"/>
              <a:cs typeface="Microsoft YaHei" charset="-122"/>
            </a:endParaRPr>
          </a:p>
        </p:txBody>
      </p:sp>
      <p:cxnSp>
        <p:nvCxnSpPr>
          <p:cNvPr id="124" name="直線單箭頭接點 123"/>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6948305" y="3626840"/>
            <a:ext cx="1677448" cy="461665"/>
          </a:xfrm>
          <a:prstGeom prst="rect">
            <a:avLst/>
          </a:prstGeom>
          <a:noFill/>
        </p:spPr>
        <p:txBody>
          <a:bodyPr wrap="square" rtlCol="0">
            <a:spAutoFit/>
          </a:bodyPr>
          <a:lstStyle/>
          <a:p>
            <a:pPr algn="ctr"/>
            <a:r>
              <a:rPr lang="en-US" altLang="zh-TW" sz="2400" dirty="0">
                <a:solidFill>
                  <a:srgbClr val="FF0000"/>
                </a:solidFill>
              </a:rPr>
              <a:t>Thinner!</a:t>
            </a:r>
            <a:endParaRPr lang="zh-TW" altLang="en-US" sz="2400" dirty="0">
              <a:solidFill>
                <a:srgbClr val="FF0000"/>
              </a:solidFill>
            </a:endParaRPr>
          </a:p>
        </p:txBody>
      </p:sp>
      <p:sp>
        <p:nvSpPr>
          <p:cNvPr id="40" name="文字方塊 39"/>
          <p:cNvSpPr txBox="1"/>
          <p:nvPr/>
        </p:nvSpPr>
        <p:spPr>
          <a:xfrm>
            <a:off x="2563816" y="6117021"/>
            <a:ext cx="706436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sz="2400" dirty="0" smtClean="0">
                <a:latin typeface="Microsoft YaHei" charset="-122"/>
                <a:ea typeface="Microsoft YaHei" charset="-122"/>
                <a:cs typeface="Microsoft YaHei" charset="-122"/>
              </a:rPr>
              <a:t>对每个</a:t>
            </a:r>
            <a:r>
              <a:rPr lang="en-US" altLang="zh-TW" sz="2400" dirty="0" smtClean="0">
                <a:latin typeface="Microsoft YaHei" charset="-122"/>
                <a:ea typeface="Microsoft YaHei" charset="-122"/>
                <a:cs typeface="Microsoft YaHei" charset="-122"/>
              </a:rPr>
              <a:t>mini-batch</a:t>
            </a:r>
            <a:r>
              <a:rPr lang="zh-CN" altLang="en-US" sz="2400" dirty="0" smtClean="0">
                <a:latin typeface="Microsoft YaHei" charset="-122"/>
                <a:ea typeface="Microsoft YaHei" charset="-122"/>
                <a:cs typeface="Microsoft YaHei" charset="-122"/>
              </a:rPr>
              <a:t>，重采样要丢弃的神经元</a:t>
            </a:r>
            <a:endParaRPr lang="en-US" altLang="zh-TW"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9333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3" grpId="0"/>
      <p:bldP spid="4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Dropout</a:t>
            </a:r>
            <a:endParaRPr lang="zh-TW" altLang="en-US" dirty="0"/>
          </a:p>
        </p:txBody>
      </p:sp>
      <p:grpSp>
        <p:nvGrpSpPr>
          <p:cNvPr id="111" name="群組 110"/>
          <p:cNvGrpSpPr/>
          <p:nvPr/>
        </p:nvGrpSpPr>
        <p:grpSpPr>
          <a:xfrm>
            <a:off x="3893918" y="1505395"/>
            <a:ext cx="5723548" cy="2641997"/>
            <a:chOff x="1904899" y="2535995"/>
            <a:chExt cx="5723548" cy="2641997"/>
          </a:xfrm>
        </p:grpSpPr>
        <p:sp>
          <p:nvSpPr>
            <p:cNvPr id="4" name="橢圓 3"/>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1" name="直線單箭頭接點 10"/>
            <p:cNvCxnSpPr>
              <a:stCxn id="10" idx="3"/>
              <a:endCxn id="4"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3"/>
              <a:endCxn id="5"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0" idx="3"/>
              <a:endCxn id="6"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0" idx="3"/>
              <a:endCxn id="7"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8"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8"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9"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8"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8"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27" idx="2"/>
              <a:endCxn id="4"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7" idx="3"/>
              <a:endCxn id="5"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7" idx="3"/>
              <a:endCxn id="6"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7" idx="3"/>
              <a:endCxn id="7"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橢圓 33"/>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矩形 56"/>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6" name="直線單箭頭接點 65"/>
            <p:cNvCxnSpPr>
              <a:stCxn id="57" idx="3"/>
              <a:endCxn id="7"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a:endCxn id="7"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57" idx="3"/>
              <a:endCxn id="6"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7" idx="3"/>
              <a:endCxn id="5"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7" idx="3"/>
              <a:endCxn id="4"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6" idx="3"/>
              <a:endCxn id="5"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3"/>
              <a:endCxn id="4"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直線單箭頭接點 120"/>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5" idx="6"/>
            <a:endCxn id="34" idx="2"/>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1221272" y="1278501"/>
            <a:ext cx="2321169" cy="523220"/>
          </a:xfrm>
          <a:prstGeom prst="rect">
            <a:avLst/>
          </a:prstGeom>
          <a:noFill/>
          <a:ln w="76200">
            <a:noFill/>
          </a:ln>
        </p:spPr>
        <p:txBody>
          <a:bodyPr wrap="square" rtlCol="0">
            <a:spAutoFit/>
          </a:bodyPr>
          <a:lstStyle/>
          <a:p>
            <a:r>
              <a:rPr lang="zh-CN" altLang="en-US" sz="2800" u="sng" dirty="0" smtClean="0">
                <a:solidFill>
                  <a:srgbClr val="0000FF"/>
                </a:solidFill>
                <a:latin typeface="Microsoft YaHei" charset="-122"/>
                <a:ea typeface="Microsoft YaHei" charset="-122"/>
                <a:cs typeface="Microsoft YaHei" charset="-122"/>
              </a:rPr>
              <a:t>测试</a:t>
            </a:r>
            <a:endParaRPr lang="zh-TW" altLang="en-US" sz="2800" u="sng" dirty="0">
              <a:solidFill>
                <a:srgbClr val="0000FF"/>
              </a:solidFill>
              <a:latin typeface="Microsoft YaHei" charset="-122"/>
              <a:ea typeface="Microsoft YaHei" charset="-122"/>
              <a:cs typeface="Microsoft YaHei" charset="-122"/>
            </a:endParaRPr>
          </a:p>
        </p:txBody>
      </p:sp>
      <p:sp>
        <p:nvSpPr>
          <p:cNvPr id="71" name="文字方塊 70"/>
          <p:cNvSpPr txBox="1"/>
          <p:nvPr/>
        </p:nvSpPr>
        <p:spPr>
          <a:xfrm>
            <a:off x="1730137" y="4112676"/>
            <a:ext cx="3369079"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solidFill>
                  <a:srgbClr val="FF0000"/>
                </a:solidFill>
              </a:rPr>
              <a:t>No dropout</a:t>
            </a:r>
          </a:p>
        </p:txBody>
      </p:sp>
      <p:sp>
        <p:nvSpPr>
          <p:cNvPr id="73" name="文字方塊 72"/>
          <p:cNvSpPr txBox="1"/>
          <p:nvPr/>
        </p:nvSpPr>
        <p:spPr>
          <a:xfrm>
            <a:off x="1968766" y="4846912"/>
            <a:ext cx="8699236"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solidFill>
                  <a:srgbClr val="0000FF"/>
                </a:solidFill>
                <a:latin typeface="Microsoft YaHei" charset="-122"/>
                <a:ea typeface="Microsoft YaHei" charset="-122"/>
                <a:cs typeface="Microsoft YaHei" charset="-122"/>
              </a:rPr>
              <a:t>如果训练时的丢弃率</a:t>
            </a:r>
            <a:r>
              <a:rPr lang="en-US" altLang="zh-TW" sz="2400" dirty="0" smtClean="0">
                <a:solidFill>
                  <a:srgbClr val="0000FF"/>
                </a:solidFill>
                <a:latin typeface="Microsoft YaHei" charset="-122"/>
                <a:ea typeface="Microsoft YaHei" charset="-122"/>
                <a:cs typeface="Microsoft YaHei" charset="-122"/>
              </a:rPr>
              <a:t> </a:t>
            </a:r>
            <a:r>
              <a:rPr lang="en-US" altLang="zh-TW" sz="2400" dirty="0">
                <a:solidFill>
                  <a:srgbClr val="0000FF"/>
                </a:solidFill>
                <a:latin typeface="Microsoft YaHei" charset="-122"/>
                <a:ea typeface="Microsoft YaHei" charset="-122"/>
                <a:cs typeface="Microsoft YaHei" charset="-122"/>
              </a:rPr>
              <a:t>p</a:t>
            </a:r>
            <a:r>
              <a:rPr lang="en-US" altLang="zh-TW" sz="2400" dirty="0" smtClean="0">
                <a:solidFill>
                  <a:srgbClr val="0000FF"/>
                </a:solidFill>
                <a:latin typeface="Microsoft YaHei" charset="-122"/>
                <a:ea typeface="Microsoft YaHei" charset="-122"/>
                <a:cs typeface="Microsoft YaHei" charset="-122"/>
              </a:rPr>
              <a:t>%</a:t>
            </a:r>
            <a:r>
              <a:rPr lang="zh-CN" altLang="en-US" sz="2400" dirty="0" smtClean="0">
                <a:solidFill>
                  <a:srgbClr val="0000FF"/>
                </a:solidFill>
                <a:latin typeface="Microsoft YaHei" charset="-122"/>
                <a:ea typeface="Microsoft YaHei" charset="-122"/>
                <a:cs typeface="Microsoft YaHei" charset="-122"/>
              </a:rPr>
              <a:t>，所有的权重乘以</a:t>
            </a:r>
            <a:r>
              <a:rPr lang="en-US" altLang="zh-TW" sz="2400" dirty="0" smtClean="0">
                <a:solidFill>
                  <a:srgbClr val="0000FF"/>
                </a:solidFill>
                <a:latin typeface="Microsoft YaHei" charset="-122"/>
                <a:ea typeface="Microsoft YaHei" charset="-122"/>
                <a:cs typeface="Microsoft YaHei" charset="-122"/>
              </a:rPr>
              <a:t> </a:t>
            </a:r>
            <a:r>
              <a:rPr lang="en-US" altLang="zh-TW" sz="2400" dirty="0">
                <a:solidFill>
                  <a:srgbClr val="0000FF"/>
                </a:solidFill>
                <a:latin typeface="Microsoft YaHei" charset="-122"/>
                <a:ea typeface="Microsoft YaHei" charset="-122"/>
                <a:cs typeface="Microsoft YaHei" charset="-122"/>
              </a:rPr>
              <a:t>1-p</a:t>
            </a:r>
            <a:r>
              <a:rPr lang="en-US" altLang="zh-TW" sz="2400" dirty="0" smtClean="0">
                <a:solidFill>
                  <a:srgbClr val="0000FF"/>
                </a:solidFill>
                <a:latin typeface="Microsoft YaHei" charset="-122"/>
                <a:ea typeface="Microsoft YaHei" charset="-122"/>
                <a:cs typeface="Microsoft YaHei" charset="-122"/>
              </a:rPr>
              <a:t>%</a:t>
            </a:r>
            <a:r>
              <a:rPr lang="zh-CN" altLang="en-US" sz="2400" dirty="0" smtClean="0">
                <a:solidFill>
                  <a:srgbClr val="0000FF"/>
                </a:solidFill>
                <a:latin typeface="Microsoft YaHei" charset="-122"/>
                <a:ea typeface="Microsoft YaHei" charset="-122"/>
                <a:cs typeface="Microsoft YaHei" charset="-122"/>
              </a:rPr>
              <a:t>。</a:t>
            </a:r>
            <a:endParaRPr lang="zh-TW" altLang="en-US" sz="2400" dirty="0">
              <a:solidFill>
                <a:srgbClr val="0000FF"/>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77" name="文字方塊 76"/>
              <p:cNvSpPr txBox="1"/>
              <p:nvPr/>
            </p:nvSpPr>
            <p:spPr>
              <a:xfrm>
                <a:off x="1968765" y="5746510"/>
                <a:ext cx="10223235"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solidFill>
                      <a:srgbClr val="0000FF"/>
                    </a:solidFill>
                    <a:latin typeface="Microsoft YaHei" charset="-122"/>
                    <a:ea typeface="Microsoft YaHei" charset="-122"/>
                    <a:cs typeface="Microsoft YaHei" charset="-122"/>
                  </a:rPr>
                  <a:t>假设丢弃率为</a:t>
                </a:r>
                <a:r>
                  <a:rPr lang="en-US" altLang="zh-TW" sz="2400" dirty="0" smtClean="0">
                    <a:solidFill>
                      <a:srgbClr val="0000FF"/>
                    </a:solidFill>
                    <a:latin typeface="Microsoft YaHei" charset="-122"/>
                    <a:ea typeface="Microsoft YaHei" charset="-122"/>
                    <a:cs typeface="Microsoft YaHei" charset="-122"/>
                  </a:rPr>
                  <a:t>50%</a:t>
                </a:r>
                <a:r>
                  <a:rPr lang="zh-CN" altLang="en-US" sz="2400" dirty="0" smtClean="0">
                    <a:solidFill>
                      <a:srgbClr val="0000FF"/>
                    </a:solidFill>
                    <a:latin typeface="Microsoft YaHei" charset="-122"/>
                    <a:ea typeface="Microsoft YaHei" charset="-122"/>
                    <a:cs typeface="Microsoft YaHei" charset="-122"/>
                  </a:rPr>
                  <a:t>，如果训练得到的权重</a:t>
                </a:r>
                <a:r>
                  <a:rPr lang="en-US" altLang="zh-TW" sz="2400" dirty="0" smtClean="0">
                    <a:solidFill>
                      <a:srgbClr val="0000FF"/>
                    </a:solidFill>
                    <a:latin typeface="Microsoft YaHei" charset="-122"/>
                    <a:ea typeface="Microsoft YaHei" charset="-122"/>
                    <a:cs typeface="Microsoft YaHei" charset="-122"/>
                  </a:rPr>
                  <a:t>  </a:t>
                </a:r>
                <a14:m>
                  <m:oMath xmlns:m="http://schemas.openxmlformats.org/officeDocument/2006/math">
                    <m:r>
                      <m:rPr>
                        <m:sty m:val="p"/>
                      </m:rPr>
                      <a:rPr lang="en-US" altLang="zh-TW" sz="2400">
                        <a:solidFill>
                          <a:srgbClr val="0000FF"/>
                        </a:solidFill>
                        <a:latin typeface="Cambria Math" charset="0"/>
                        <a:ea typeface="Microsoft YaHei" charset="-122"/>
                        <a:cs typeface="Microsoft YaHei" charset="-122"/>
                      </a:rPr>
                      <m:t>w</m:t>
                    </m:r>
                    <m:r>
                      <a:rPr lang="en-US" altLang="zh-TW" sz="2400" i="1">
                        <a:solidFill>
                          <a:srgbClr val="0000FF"/>
                        </a:solidFill>
                        <a:latin typeface="Cambria Math" charset="0"/>
                        <a:ea typeface="Microsoft YaHei" charset="-122"/>
                        <a:cs typeface="Microsoft YaHei" charset="-122"/>
                      </a:rPr>
                      <m:t>=1</m:t>
                    </m:r>
                  </m:oMath>
                </a14:m>
                <a:r>
                  <a:rPr lang="zh-CN" altLang="en-US" sz="2400" dirty="0" smtClean="0">
                    <a:solidFill>
                      <a:srgbClr val="0000FF"/>
                    </a:solidFill>
                    <a:latin typeface="Microsoft YaHei" charset="-122"/>
                    <a:ea typeface="Microsoft YaHei" charset="-122"/>
                    <a:cs typeface="Microsoft YaHei" charset="-122"/>
                  </a:rPr>
                  <a:t>，则测试时</a:t>
                </a:r>
                <a:r>
                  <a:rPr lang="en-US" altLang="zh-TW" sz="2400" dirty="0" smtClean="0">
                    <a:solidFill>
                      <a:srgbClr val="0000FF"/>
                    </a:solidFill>
                    <a:latin typeface="Microsoft YaHei" charset="-122"/>
                    <a:ea typeface="Microsoft YaHei" charset="-122"/>
                    <a:cs typeface="Microsoft YaHei" charset="-122"/>
                  </a:rPr>
                  <a:t> </a:t>
                </a:r>
                <a14:m>
                  <m:oMath xmlns:m="http://schemas.openxmlformats.org/officeDocument/2006/math">
                    <m:r>
                      <a:rPr lang="en-US" altLang="zh-TW" sz="2400" i="1">
                        <a:solidFill>
                          <a:srgbClr val="0000FF"/>
                        </a:solidFill>
                        <a:latin typeface="Cambria Math" charset="0"/>
                        <a:ea typeface="Microsoft YaHei" charset="-122"/>
                        <a:cs typeface="Microsoft YaHei" charset="-122"/>
                      </a:rPr>
                      <m:t>𝑤</m:t>
                    </m:r>
                    <m:r>
                      <a:rPr lang="en-US" altLang="zh-TW" sz="2400" i="1">
                        <a:solidFill>
                          <a:srgbClr val="0000FF"/>
                        </a:solidFill>
                        <a:latin typeface="Cambria Math" charset="0"/>
                        <a:ea typeface="Microsoft YaHei" charset="-122"/>
                        <a:cs typeface="Microsoft YaHei" charset="-122"/>
                      </a:rPr>
                      <m:t>=0.5</m:t>
                    </m:r>
                  </m:oMath>
                </a14:m>
                <a:r>
                  <a:rPr lang="zh-TW" altLang="en-US" sz="2400" dirty="0">
                    <a:solidFill>
                      <a:srgbClr val="0000FF"/>
                    </a:solidFill>
                    <a:latin typeface="Microsoft YaHei" charset="-122"/>
                    <a:ea typeface="Microsoft YaHei" charset="-122"/>
                    <a:cs typeface="Microsoft YaHei" charset="-122"/>
                  </a:rPr>
                  <a:t> </a:t>
                </a:r>
                <a:r>
                  <a:rPr lang="zh-CN" altLang="en-US" sz="2400" dirty="0" smtClean="0">
                    <a:solidFill>
                      <a:srgbClr val="0000FF"/>
                    </a:solidFill>
                    <a:latin typeface="Microsoft YaHei" charset="-122"/>
                    <a:ea typeface="Microsoft YaHei" charset="-122"/>
                    <a:cs typeface="Microsoft YaHei" charset="-122"/>
                  </a:rPr>
                  <a:t>。</a:t>
                </a:r>
                <a:endParaRPr lang="zh-TW" altLang="en-US" sz="2400" dirty="0">
                  <a:solidFill>
                    <a:srgbClr val="0000FF"/>
                  </a:solidFill>
                  <a:latin typeface="Microsoft YaHei" charset="-122"/>
                  <a:ea typeface="Microsoft YaHei" charset="-122"/>
                  <a:cs typeface="Microsoft YaHei" charset="-122"/>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1968765" y="5746510"/>
                <a:ext cx="10223235" cy="461665"/>
              </a:xfrm>
              <a:prstGeom prst="rect">
                <a:avLst/>
              </a:prstGeom>
              <a:blipFill rotWithShape="0">
                <a:blip r:embed="rId3"/>
                <a:stretch>
                  <a:fillRect l="-835" t="-10667"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239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3" grpId="0"/>
      <p:bldP spid="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内容占位符 61"/>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Dropout </a:t>
            </a:r>
            <a:r>
              <a:rPr lang="mr-IN" altLang="zh-TW" dirty="0" smtClean="0"/>
              <a:t>–</a:t>
            </a:r>
            <a:r>
              <a:rPr lang="en-US" altLang="zh-TW" dirty="0" smtClean="0"/>
              <a:t> </a:t>
            </a:r>
            <a:r>
              <a:rPr lang="zh-CN" altLang="en-US" dirty="0" smtClean="0"/>
              <a:t>直觉解释</a:t>
            </a:r>
            <a:endParaRPr lang="zh-TW" altLang="en-US" dirty="0"/>
          </a:p>
        </p:txBody>
      </p:sp>
      <p:grpSp>
        <p:nvGrpSpPr>
          <p:cNvPr id="4" name="群組 3"/>
          <p:cNvGrpSpPr/>
          <p:nvPr/>
        </p:nvGrpSpPr>
        <p:grpSpPr>
          <a:xfrm>
            <a:off x="3893918" y="1505395"/>
            <a:ext cx="5723548" cy="2641997"/>
            <a:chOff x="1904899" y="2535995"/>
            <a:chExt cx="5723548" cy="2641997"/>
          </a:xfrm>
        </p:grpSpPr>
        <p:sp>
          <p:nvSpPr>
            <p:cNvPr id="5" name="橢圓 4"/>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 name="直線單箭頭接點 11"/>
            <p:cNvCxnSpPr>
              <a:stCxn id="11" idx="3"/>
              <a:endCxn id="5"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1" idx="3"/>
              <a:endCxn id="6"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1" idx="3"/>
              <a:endCxn id="7"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11" idx="3"/>
              <a:endCxn id="8"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9"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10"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0"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0"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0"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8" idx="2"/>
              <a:endCxn id="5"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8" idx="3"/>
              <a:endCxn id="6"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8" idx="3"/>
              <a:endCxn id="7"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28" idx="3"/>
              <a:endCxn id="8"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9" name="橢圓 28"/>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橢圓 30"/>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橢圓 31"/>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矩形 32"/>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矩形 33"/>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5" name="直線單箭頭接點 34"/>
            <p:cNvCxnSpPr>
              <a:stCxn id="34" idx="3"/>
              <a:endCxn id="8"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3" idx="3"/>
              <a:endCxn id="8"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4" idx="3"/>
              <a:endCxn id="7"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34" idx="3"/>
              <a:endCxn id="6"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4" idx="3"/>
              <a:endCxn id="5"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33" idx="3"/>
              <a:endCxn id="6"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3" idx="3"/>
              <a:endCxn id="5"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直線單箭頭接點 57"/>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6" idx="6"/>
            <a:endCxn id="29" idx="2"/>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2534343" y="4199047"/>
            <a:ext cx="7300900"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When teams up, if everyone expect the partner will do the work, nothing will be done finally.</a:t>
            </a:r>
          </a:p>
        </p:txBody>
      </p:sp>
      <p:sp>
        <p:nvSpPr>
          <p:cNvPr id="65" name="文字方塊 64"/>
          <p:cNvSpPr txBox="1"/>
          <p:nvPr/>
        </p:nvSpPr>
        <p:spPr>
          <a:xfrm>
            <a:off x="2534343" y="5054084"/>
            <a:ext cx="7059338"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However, if you know your partner will dropout, you will do better.</a:t>
            </a:r>
          </a:p>
        </p:txBody>
      </p:sp>
      <p:sp>
        <p:nvSpPr>
          <p:cNvPr id="66" name="雲朵形圖說文字 65"/>
          <p:cNvSpPr/>
          <p:nvPr/>
        </p:nvSpPr>
        <p:spPr>
          <a:xfrm>
            <a:off x="6608933" y="1307532"/>
            <a:ext cx="2795038" cy="1491167"/>
          </a:xfrm>
          <a:prstGeom prst="cloudCallout">
            <a:avLst>
              <a:gd name="adj1" fmla="val -80009"/>
              <a:gd name="adj2" fmla="val 29984"/>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sz="2000" dirty="0">
                <a:solidFill>
                  <a:schemeClr val="bg1"/>
                </a:solidFill>
              </a:rPr>
              <a:t>我的 </a:t>
            </a:r>
            <a:r>
              <a:rPr lang="en-US" altLang="zh-TW" sz="2000" dirty="0" smtClean="0">
                <a:solidFill>
                  <a:schemeClr val="bg1"/>
                </a:solidFill>
              </a:rPr>
              <a:t>partner</a:t>
            </a:r>
            <a:r>
              <a:rPr lang="zh-CN" altLang="en-US" sz="2000" dirty="0" smtClean="0">
                <a:solidFill>
                  <a:schemeClr val="bg1"/>
                </a:solidFill>
              </a:rPr>
              <a:t>不好</a:t>
            </a:r>
            <a:r>
              <a:rPr lang="zh-TW" altLang="en-US" sz="2000" dirty="0" smtClean="0">
                <a:solidFill>
                  <a:schemeClr val="bg1"/>
                </a:solidFill>
              </a:rPr>
              <a:t>，</a:t>
            </a:r>
            <a:r>
              <a:rPr lang="zh-TW" altLang="en-US" sz="2000" dirty="0">
                <a:solidFill>
                  <a:schemeClr val="bg1"/>
                </a:solidFill>
              </a:rPr>
              <a:t>所以我要好好做</a:t>
            </a:r>
            <a:endParaRPr lang="en-US" altLang="zh-TW" sz="2000" dirty="0">
              <a:solidFill>
                <a:schemeClr val="bg1"/>
              </a:solidFill>
            </a:endParaRPr>
          </a:p>
        </p:txBody>
      </p:sp>
      <p:grpSp>
        <p:nvGrpSpPr>
          <p:cNvPr id="82" name="群組 81"/>
          <p:cNvGrpSpPr/>
          <p:nvPr/>
        </p:nvGrpSpPr>
        <p:grpSpPr>
          <a:xfrm>
            <a:off x="5489370" y="1600601"/>
            <a:ext cx="365326" cy="367349"/>
            <a:chOff x="-1866900" y="1906630"/>
            <a:chExt cx="365326" cy="367349"/>
          </a:xfrm>
        </p:grpSpPr>
        <p:cxnSp>
          <p:nvCxnSpPr>
            <p:cNvPr id="83" name="直線接點 8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5494602" y="3010486"/>
            <a:ext cx="365326" cy="367349"/>
            <a:chOff x="-1866900" y="1906630"/>
            <a:chExt cx="365326" cy="367349"/>
          </a:xfrm>
        </p:grpSpPr>
        <p:cxnSp>
          <p:nvCxnSpPr>
            <p:cNvPr id="86" name="直線接點 85"/>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8" name="群組 87"/>
          <p:cNvGrpSpPr/>
          <p:nvPr/>
        </p:nvGrpSpPr>
        <p:grpSpPr>
          <a:xfrm>
            <a:off x="7256127" y="2981603"/>
            <a:ext cx="365326" cy="367349"/>
            <a:chOff x="-1866900" y="1906630"/>
            <a:chExt cx="365326" cy="367349"/>
          </a:xfrm>
        </p:grpSpPr>
        <p:cxnSp>
          <p:nvCxnSpPr>
            <p:cNvPr id="89" name="直線接點 8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1" name="群組 90"/>
          <p:cNvGrpSpPr/>
          <p:nvPr/>
        </p:nvGrpSpPr>
        <p:grpSpPr>
          <a:xfrm>
            <a:off x="7265551" y="3674024"/>
            <a:ext cx="365326" cy="367349"/>
            <a:chOff x="-1866900" y="1906630"/>
            <a:chExt cx="365326" cy="367349"/>
          </a:xfrm>
        </p:grpSpPr>
        <p:cxnSp>
          <p:nvCxnSpPr>
            <p:cNvPr id="92" name="直線接點 9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4" name="群組 93"/>
          <p:cNvGrpSpPr/>
          <p:nvPr/>
        </p:nvGrpSpPr>
        <p:grpSpPr>
          <a:xfrm>
            <a:off x="3840154" y="3023686"/>
            <a:ext cx="365326" cy="367349"/>
            <a:chOff x="-1866900" y="1906630"/>
            <a:chExt cx="365326" cy="367349"/>
          </a:xfrm>
        </p:grpSpPr>
        <p:cxnSp>
          <p:nvCxnSpPr>
            <p:cNvPr id="95" name="直線接點 9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7" name="群組 96"/>
          <p:cNvGrpSpPr/>
          <p:nvPr/>
        </p:nvGrpSpPr>
        <p:grpSpPr>
          <a:xfrm>
            <a:off x="3863885" y="2294638"/>
            <a:ext cx="365326" cy="367349"/>
            <a:chOff x="-1866900" y="1906630"/>
            <a:chExt cx="365326" cy="367349"/>
          </a:xfrm>
        </p:grpSpPr>
        <p:cxnSp>
          <p:nvCxnSpPr>
            <p:cNvPr id="98" name="直線接點 9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接點 9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0" name="文字方塊 99"/>
          <p:cNvSpPr txBox="1"/>
          <p:nvPr/>
        </p:nvSpPr>
        <p:spPr>
          <a:xfrm>
            <a:off x="2551238" y="5892792"/>
            <a:ext cx="7332992"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When testing, no one dropout actually, so obtaining good results eventually.</a:t>
            </a:r>
          </a:p>
        </p:txBody>
      </p:sp>
    </p:spTree>
    <p:extLst>
      <p:ext uri="{BB962C8B-B14F-4D97-AF65-F5344CB8AC3E}">
        <p14:creationId xmlns:p14="http://schemas.microsoft.com/office/powerpoint/2010/main" val="95978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p:bldP spid="66" grpId="0" animBg="1"/>
      <p:bldP spid="10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smtClean="0"/>
              <a:t>为什么测试时权重要乘以</a:t>
            </a:r>
            <a:r>
              <a:rPr lang="en-US" altLang="zh-TW" dirty="0" smtClean="0"/>
              <a:t> </a:t>
            </a:r>
            <a:r>
              <a:rPr lang="en-US" altLang="zh-TW" dirty="0"/>
              <a:t>(1-p% ) </a:t>
            </a:r>
            <a:r>
              <a:rPr lang="zh-CN" altLang="en-US" dirty="0" smtClean="0"/>
              <a:t>？</a:t>
            </a:r>
            <a:endParaRPr lang="zh-TW" altLang="en-US" dirty="0"/>
          </a:p>
        </p:txBody>
      </p:sp>
      <p:sp>
        <p:nvSpPr>
          <p:cNvPr id="2" name="標題 1"/>
          <p:cNvSpPr>
            <a:spLocks noGrp="1"/>
          </p:cNvSpPr>
          <p:nvPr>
            <p:ph type="title"/>
          </p:nvPr>
        </p:nvSpPr>
        <p:spPr/>
        <p:txBody>
          <a:bodyPr/>
          <a:lstStyle/>
          <a:p>
            <a:r>
              <a:rPr lang="en-US" altLang="zh-TW" dirty="0"/>
              <a:t>Dropout </a:t>
            </a:r>
            <a:r>
              <a:rPr lang="mr-IN" altLang="zh-TW" dirty="0" smtClean="0"/>
              <a:t>–</a:t>
            </a:r>
            <a:r>
              <a:rPr lang="en-US" altLang="zh-TW" dirty="0" smtClean="0"/>
              <a:t> </a:t>
            </a:r>
            <a:r>
              <a:rPr lang="zh-CN" altLang="en-US" dirty="0" smtClean="0"/>
              <a:t>直觉解释</a:t>
            </a:r>
            <a:endParaRPr lang="zh-TW" altLang="en-US" dirty="0"/>
          </a:p>
        </p:txBody>
      </p:sp>
      <p:sp>
        <p:nvSpPr>
          <p:cNvPr id="4" name="矩形 3"/>
          <p:cNvSpPr/>
          <p:nvPr/>
        </p:nvSpPr>
        <p:spPr>
          <a:xfrm>
            <a:off x="2198552" y="2636370"/>
            <a:ext cx="2039854" cy="461665"/>
          </a:xfrm>
          <a:prstGeom prst="rect">
            <a:avLst/>
          </a:prstGeom>
        </p:spPr>
        <p:txBody>
          <a:bodyPr wrap="none">
            <a:spAutoFit/>
          </a:bodyPr>
          <a:lstStyle/>
          <a:p>
            <a:r>
              <a:rPr lang="en-US" altLang="zh-TW" sz="2400" u="sng" dirty="0" smtClean="0">
                <a:latin typeface="Microsoft YaHei" charset="-122"/>
                <a:ea typeface="Microsoft YaHei" charset="-122"/>
                <a:cs typeface="Microsoft YaHei" charset="-122"/>
              </a:rPr>
              <a:t>Dropout</a:t>
            </a:r>
            <a:r>
              <a:rPr lang="zh-CN" altLang="en-US" sz="2400" u="sng" dirty="0" smtClean="0">
                <a:latin typeface="Microsoft YaHei" charset="-122"/>
                <a:ea typeface="Microsoft YaHei" charset="-122"/>
                <a:cs typeface="Microsoft YaHei" charset="-122"/>
              </a:rPr>
              <a:t>训练</a:t>
            </a:r>
            <a:endParaRPr lang="en-US" altLang="zh-TW" sz="2400" dirty="0">
              <a:latin typeface="Microsoft YaHei" charset="-122"/>
              <a:ea typeface="Microsoft YaHei" charset="-122"/>
              <a:cs typeface="Microsoft YaHei" charset="-122"/>
            </a:endParaRPr>
          </a:p>
        </p:txBody>
      </p:sp>
      <p:sp>
        <p:nvSpPr>
          <p:cNvPr id="5" name="矩形 4"/>
          <p:cNvSpPr/>
          <p:nvPr/>
        </p:nvSpPr>
        <p:spPr>
          <a:xfrm>
            <a:off x="6081487" y="2617201"/>
            <a:ext cx="2108654" cy="461665"/>
          </a:xfrm>
          <a:prstGeom prst="rect">
            <a:avLst/>
          </a:prstGeom>
        </p:spPr>
        <p:txBody>
          <a:bodyPr wrap="none">
            <a:spAutoFit/>
          </a:bodyPr>
          <a:lstStyle/>
          <a:p>
            <a:r>
              <a:rPr lang="en-US" altLang="zh-TW" sz="2400" u="sng" dirty="0" smtClean="0">
                <a:latin typeface="Microsoft YaHei" charset="-122"/>
                <a:ea typeface="Microsoft YaHei" charset="-122"/>
                <a:cs typeface="Microsoft YaHei" charset="-122"/>
              </a:rPr>
              <a:t>Dropout</a:t>
            </a:r>
            <a:r>
              <a:rPr lang="zh-CN" altLang="en-US" sz="2400" u="sng" dirty="0" smtClean="0">
                <a:latin typeface="Microsoft YaHei" charset="-122"/>
                <a:ea typeface="Microsoft YaHei" charset="-122"/>
                <a:cs typeface="Microsoft YaHei" charset="-122"/>
              </a:rPr>
              <a:t>测试</a:t>
            </a:r>
            <a:endParaRPr lang="en-US" altLang="zh-TW" sz="2400" dirty="0">
              <a:latin typeface="Microsoft YaHei" charset="-122"/>
              <a:ea typeface="Microsoft YaHei" charset="-122"/>
              <a:cs typeface="Microsoft YaHei" charset="-122"/>
            </a:endParaRPr>
          </a:p>
        </p:txBody>
      </p:sp>
      <p:sp>
        <p:nvSpPr>
          <p:cNvPr id="6" name="橢圓 5"/>
          <p:cNvSpPr/>
          <p:nvPr/>
        </p:nvSpPr>
        <p:spPr>
          <a:xfrm>
            <a:off x="4707636" y="4715914"/>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2852616" y="3658808"/>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2852616" y="4443731"/>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2856203" y="5225868"/>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2852616" y="6056850"/>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20"/>
          <p:cNvSpPr/>
          <p:nvPr/>
        </p:nvSpPr>
        <p:spPr>
          <a:xfrm>
            <a:off x="8200216" y="476332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p:cNvSpPr/>
          <p:nvPr/>
        </p:nvSpPr>
        <p:spPr>
          <a:xfrm>
            <a:off x="6345196" y="370621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p:cNvSpPr/>
          <p:nvPr/>
        </p:nvSpPr>
        <p:spPr>
          <a:xfrm>
            <a:off x="6345196" y="449114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p:cNvSpPr/>
          <p:nvPr/>
        </p:nvSpPr>
        <p:spPr>
          <a:xfrm>
            <a:off x="6348783" y="527327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p:cNvSpPr/>
          <p:nvPr/>
        </p:nvSpPr>
        <p:spPr>
          <a:xfrm>
            <a:off x="6345196" y="610426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 name="直線單箭頭接點 11"/>
          <p:cNvCxnSpPr>
            <a:stCxn id="7" idx="6"/>
            <a:endCxn id="6" idx="2"/>
          </p:cNvCxnSpPr>
          <p:nvPr/>
        </p:nvCxnSpPr>
        <p:spPr>
          <a:xfrm>
            <a:off x="3362570" y="3908493"/>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8" idx="6"/>
            <a:endCxn id="6" idx="2"/>
          </p:cNvCxnSpPr>
          <p:nvPr/>
        </p:nvCxnSpPr>
        <p:spPr>
          <a:xfrm>
            <a:off x="3362570" y="4693417"/>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9" idx="6"/>
            <a:endCxn id="6" idx="2"/>
          </p:cNvCxnSpPr>
          <p:nvPr/>
        </p:nvCxnSpPr>
        <p:spPr>
          <a:xfrm flipV="1">
            <a:off x="3366158" y="4965599"/>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endCxn id="6" idx="2"/>
          </p:cNvCxnSpPr>
          <p:nvPr/>
        </p:nvCxnSpPr>
        <p:spPr>
          <a:xfrm flipV="1">
            <a:off x="3366158" y="4965600"/>
            <a:ext cx="1341479" cy="131658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6858737" y="3961195"/>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6858737" y="4746119"/>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6862325" y="5018301"/>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6862325" y="5018301"/>
            <a:ext cx="1341479" cy="131129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p:cNvSpPr txBox="1"/>
              <p:nvPr/>
            </p:nvSpPr>
            <p:spPr>
              <a:xfrm>
                <a:off x="3717011" y="388953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2193010" y="3889532"/>
                <a:ext cx="421847" cy="369332"/>
              </a:xfrm>
              <a:prstGeom prst="rect">
                <a:avLst/>
              </a:prstGeom>
              <a:blipFill rotWithShape="0">
                <a:blip r:embed="rId3"/>
                <a:stretch>
                  <a:fillRect l="-10145" r="-5797"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3736493" y="4402799"/>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2212493" y="4402799"/>
                <a:ext cx="428964" cy="369332"/>
              </a:xfrm>
              <a:prstGeom prst="rect">
                <a:avLst/>
              </a:prstGeom>
              <a:blipFill rotWithShape="0">
                <a:blip r:embed="rId4"/>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3736493" y="484244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2212493" y="4842442"/>
                <a:ext cx="428964" cy="369332"/>
              </a:xfrm>
              <a:prstGeom prst="rect">
                <a:avLst/>
              </a:prstGeom>
              <a:blipFill rotWithShape="0">
                <a:blip r:embed="rId5"/>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3741174" y="5296178"/>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4</m:t>
                          </m:r>
                        </m:sub>
                      </m:sSub>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2217174" y="5296178"/>
                <a:ext cx="419602" cy="369332"/>
              </a:xfrm>
              <a:prstGeom prst="rect">
                <a:avLst/>
              </a:prstGeom>
              <a:blipFill rotWithShape="0">
                <a:blip r:embed="rId6"/>
                <a:stretch>
                  <a:fillRect l="-10145"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4513097" y="4471471"/>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2989097" y="4471471"/>
                <a:ext cx="223266" cy="369332"/>
              </a:xfrm>
              <a:prstGeom prst="rect">
                <a:avLst/>
              </a:prstGeom>
              <a:blipFill rotWithShape="0">
                <a:blip r:embed="rId7"/>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p:cNvSpPr txBox="1"/>
              <p:nvPr/>
            </p:nvSpPr>
            <p:spPr>
              <a:xfrm>
                <a:off x="7202050" y="393053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5678049" y="3930535"/>
                <a:ext cx="421847" cy="369332"/>
              </a:xfrm>
              <a:prstGeom prst="rect">
                <a:avLst/>
              </a:prstGeom>
              <a:blipFill rotWithShape="0">
                <a:blip r:embed="rId8"/>
                <a:stretch>
                  <a:fillRect l="-8571" r="-4286"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7221532" y="444380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5697532" y="4443802"/>
                <a:ext cx="428964" cy="369332"/>
              </a:xfrm>
              <a:prstGeom prst="rect">
                <a:avLst/>
              </a:prstGeom>
              <a:blipFill rotWithShape="0">
                <a:blip r:embed="rId9"/>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7221532" y="488344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3</m:t>
                          </m:r>
                        </m:sub>
                      </m:sSub>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5697532" y="4883445"/>
                <a:ext cx="428964" cy="369332"/>
              </a:xfrm>
              <a:prstGeom prst="rect">
                <a:avLst/>
              </a:prstGeom>
              <a:blipFill rotWithShape="0">
                <a:blip r:embed="rId10"/>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7226213" y="5337181"/>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4</m:t>
                          </m:r>
                        </m:sub>
                      </m:sSub>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5702213" y="5337181"/>
                <a:ext cx="419602" cy="369332"/>
              </a:xfrm>
              <a:prstGeom prst="rect">
                <a:avLst/>
              </a:prstGeom>
              <a:blipFill rotWithShape="0">
                <a:blip r:embed="rId11"/>
                <a:stretch>
                  <a:fillRect l="-8696"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8011533" y="4443802"/>
                <a:ext cx="3259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6487532" y="4443802"/>
                <a:ext cx="325923" cy="369332"/>
              </a:xfrm>
              <a:prstGeom prst="rect">
                <a:avLst/>
              </a:prstGeom>
              <a:blipFill rotWithShape="0">
                <a:blip r:embed="rId12"/>
                <a:stretch>
                  <a:fillRect l="-11111" r="-3704"/>
                </a:stretch>
              </a:blipFill>
            </p:spPr>
            <p:txBody>
              <a:bodyPr/>
              <a:lstStyle/>
              <a:p>
                <a:r>
                  <a:rPr lang="zh-TW" altLang="en-US">
                    <a:noFill/>
                  </a:rPr>
                  <a:t> </a:t>
                </a:r>
              </a:p>
            </p:txBody>
          </p:sp>
        </mc:Fallback>
      </mc:AlternateContent>
      <p:grpSp>
        <p:nvGrpSpPr>
          <p:cNvPr id="63" name="群組 62"/>
          <p:cNvGrpSpPr/>
          <p:nvPr/>
        </p:nvGrpSpPr>
        <p:grpSpPr>
          <a:xfrm>
            <a:off x="2896335" y="4480281"/>
            <a:ext cx="365326" cy="359725"/>
            <a:chOff x="-1866900" y="1906630"/>
            <a:chExt cx="365326" cy="367349"/>
          </a:xfrm>
        </p:grpSpPr>
        <p:cxnSp>
          <p:nvCxnSpPr>
            <p:cNvPr id="64" name="直線接點 63"/>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6" name="群組 65"/>
          <p:cNvGrpSpPr/>
          <p:nvPr/>
        </p:nvGrpSpPr>
        <p:grpSpPr>
          <a:xfrm>
            <a:off x="2924930" y="6169345"/>
            <a:ext cx="365326" cy="359725"/>
            <a:chOff x="-1866900" y="1906630"/>
            <a:chExt cx="365326" cy="367349"/>
          </a:xfrm>
        </p:grpSpPr>
        <p:cxnSp>
          <p:nvCxnSpPr>
            <p:cNvPr id="67" name="直線接點 66"/>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3404908" y="4575852"/>
            <a:ext cx="265418" cy="261349"/>
            <a:chOff x="-1866900" y="1906630"/>
            <a:chExt cx="365326" cy="367349"/>
          </a:xfrm>
        </p:grpSpPr>
        <p:cxnSp>
          <p:nvCxnSpPr>
            <p:cNvPr id="70" name="直線接點 69"/>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3477079" y="5909369"/>
            <a:ext cx="265418" cy="261349"/>
            <a:chOff x="-1866900" y="1906630"/>
            <a:chExt cx="365326" cy="367349"/>
          </a:xfrm>
        </p:grpSpPr>
        <p:cxnSp>
          <p:nvCxnSpPr>
            <p:cNvPr id="73" name="直線接點 7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5" name="文字方塊 74"/>
          <p:cNvSpPr txBox="1"/>
          <p:nvPr/>
        </p:nvSpPr>
        <p:spPr>
          <a:xfrm>
            <a:off x="2213067" y="3083050"/>
            <a:ext cx="3826942"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假设丢弃率为</a:t>
            </a:r>
            <a:r>
              <a:rPr lang="en-US" altLang="zh-TW" sz="2400" dirty="0" smtClean="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50%</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79" name="文字方塊 78"/>
              <p:cNvSpPr txBox="1"/>
              <p:nvPr/>
            </p:nvSpPr>
            <p:spPr>
              <a:xfrm>
                <a:off x="6446768" y="3952462"/>
                <a:ext cx="690894" cy="369332"/>
              </a:xfrm>
              <a:prstGeom prst="rect">
                <a:avLst/>
              </a:prstGeom>
              <a:solidFill>
                <a:schemeClr val="accent4">
                  <a:lumMod val="20000"/>
                  <a:lumOff val="80000"/>
                </a:schemeClr>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0.5</m:t>
                      </m:r>
                      <m:r>
                        <a:rPr lang="en-US" altLang="zh-TW" sz="2400" i="1">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6446768" y="3952462"/>
                <a:ext cx="690894" cy="369332"/>
              </a:xfrm>
              <a:prstGeom prst="rect">
                <a:avLst/>
              </a:prstGeom>
              <a:blipFill rotWithShape="0">
                <a:blip r:embed="rId13"/>
                <a:stretch>
                  <a:fillRect l="-10619" r="-7965"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字方塊 83"/>
              <p:cNvSpPr txBox="1"/>
              <p:nvPr/>
            </p:nvSpPr>
            <p:spPr>
              <a:xfrm>
                <a:off x="6456876" y="4454728"/>
                <a:ext cx="690894" cy="369332"/>
              </a:xfrm>
              <a:prstGeom prst="rect">
                <a:avLst/>
              </a:prstGeom>
              <a:solidFill>
                <a:schemeClr val="accent4">
                  <a:lumMod val="20000"/>
                  <a:lumOff val="80000"/>
                </a:schemeClr>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0.5</m:t>
                      </m:r>
                      <m:r>
                        <a:rPr lang="en-US" altLang="zh-TW" sz="2400" i="1">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4" name="文字方塊 83"/>
              <p:cNvSpPr txBox="1">
                <a:spLocks noRot="1" noChangeAspect="1" noMove="1" noResize="1" noEditPoints="1" noAdjustHandles="1" noChangeArrowheads="1" noChangeShapeType="1" noTextEdit="1"/>
              </p:cNvSpPr>
              <p:nvPr/>
            </p:nvSpPr>
            <p:spPr>
              <a:xfrm>
                <a:off x="6456876" y="4454728"/>
                <a:ext cx="690894" cy="369332"/>
              </a:xfrm>
              <a:prstGeom prst="rect">
                <a:avLst/>
              </a:prstGeom>
              <a:blipFill rotWithShape="0">
                <a:blip r:embed="rId14"/>
                <a:stretch>
                  <a:fillRect l="-9649" r="-7895" b="-8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6446768" y="4897772"/>
                <a:ext cx="690894" cy="369332"/>
              </a:xfrm>
              <a:prstGeom prst="rect">
                <a:avLst/>
              </a:prstGeom>
              <a:solidFill>
                <a:schemeClr val="accent4">
                  <a:lumMod val="20000"/>
                  <a:lumOff val="80000"/>
                </a:schemeClr>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0.5</m:t>
                      </m:r>
                      <m:r>
                        <a:rPr lang="en-US" altLang="zh-TW" sz="2400" i="1">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6446768" y="4897772"/>
                <a:ext cx="690894" cy="369332"/>
              </a:xfrm>
              <a:prstGeom prst="rect">
                <a:avLst/>
              </a:prstGeom>
              <a:blipFill rotWithShape="0">
                <a:blip r:embed="rId13"/>
                <a:stretch>
                  <a:fillRect l="-10619" r="-7965" b="-655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字方塊 85"/>
              <p:cNvSpPr txBox="1"/>
              <p:nvPr/>
            </p:nvSpPr>
            <p:spPr>
              <a:xfrm>
                <a:off x="6470139" y="5351695"/>
                <a:ext cx="690894" cy="369332"/>
              </a:xfrm>
              <a:prstGeom prst="rect">
                <a:avLst/>
              </a:prstGeom>
              <a:solidFill>
                <a:schemeClr val="accent4">
                  <a:lumMod val="20000"/>
                  <a:lumOff val="80000"/>
                </a:schemeClr>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0.5</m:t>
                      </m:r>
                      <m:r>
                        <a:rPr lang="en-US" altLang="zh-TW" sz="2400" i="1">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6" name="文字方塊 85"/>
              <p:cNvSpPr txBox="1">
                <a:spLocks noRot="1" noChangeAspect="1" noMove="1" noResize="1" noEditPoints="1" noAdjustHandles="1" noChangeArrowheads="1" noChangeShapeType="1" noTextEdit="1"/>
              </p:cNvSpPr>
              <p:nvPr/>
            </p:nvSpPr>
            <p:spPr>
              <a:xfrm>
                <a:off x="6470139" y="5351695"/>
                <a:ext cx="690894" cy="369332"/>
              </a:xfrm>
              <a:prstGeom prst="rect">
                <a:avLst/>
              </a:prstGeom>
              <a:blipFill rotWithShape="0">
                <a:blip r:embed="rId14"/>
                <a:stretch>
                  <a:fillRect l="-9649" r="-7895" b="-8333"/>
                </a:stretch>
              </a:blipFill>
              <a:ln>
                <a:noFill/>
              </a:ln>
            </p:spPr>
            <p:txBody>
              <a:bodyPr/>
              <a:lstStyle/>
              <a:p>
                <a:r>
                  <a:rPr lang="zh-CN" altLang="en-US">
                    <a:noFill/>
                  </a:rPr>
                  <a:t> </a:t>
                </a:r>
              </a:p>
            </p:txBody>
          </p:sp>
        </mc:Fallback>
      </mc:AlternateContent>
      <p:sp>
        <p:nvSpPr>
          <p:cNvPr id="89" name="矩形 88"/>
          <p:cNvSpPr/>
          <p:nvPr/>
        </p:nvSpPr>
        <p:spPr>
          <a:xfrm>
            <a:off x="6144486" y="3039465"/>
            <a:ext cx="1415772" cy="461665"/>
          </a:xfrm>
          <a:prstGeom prst="rect">
            <a:avLst/>
          </a:prstGeom>
        </p:spPr>
        <p:txBody>
          <a:bodyPr wrap="none">
            <a:spAutoFit/>
          </a:bodyPr>
          <a:lstStyle/>
          <a:p>
            <a:r>
              <a:rPr lang="zh-CN" altLang="en-US" sz="2400" smtClean="0">
                <a:latin typeface="Microsoft YaHei" charset="-122"/>
                <a:ea typeface="Microsoft YaHei" charset="-122"/>
                <a:cs typeface="Microsoft YaHei" charset="-122"/>
              </a:rPr>
              <a:t>没有丢弃</a:t>
            </a:r>
            <a:endParaRPr lang="zh-TW" altLang="en-US" sz="2400" dirty="0">
              <a:latin typeface="Microsoft YaHei" charset="-122"/>
              <a:ea typeface="Microsoft YaHei" charset="-122"/>
              <a:cs typeface="Microsoft YaHei" charset="-122"/>
            </a:endParaRPr>
          </a:p>
        </p:txBody>
      </p:sp>
      <p:grpSp>
        <p:nvGrpSpPr>
          <p:cNvPr id="92" name="群組 91"/>
          <p:cNvGrpSpPr/>
          <p:nvPr/>
        </p:nvGrpSpPr>
        <p:grpSpPr>
          <a:xfrm>
            <a:off x="7725846" y="3449355"/>
            <a:ext cx="2414414" cy="870244"/>
            <a:chOff x="6201845" y="3487455"/>
            <a:chExt cx="2414414" cy="870244"/>
          </a:xfrm>
        </p:grpSpPr>
        <p:sp>
          <p:nvSpPr>
            <p:cNvPr id="87" name="矩形 86"/>
            <p:cNvSpPr/>
            <p:nvPr/>
          </p:nvSpPr>
          <p:spPr>
            <a:xfrm>
              <a:off x="6201845" y="3487455"/>
              <a:ext cx="2339102" cy="461665"/>
            </a:xfrm>
            <a:prstGeom prst="rect">
              <a:avLst/>
            </a:prstGeom>
          </p:spPr>
          <p:txBody>
            <a:bodyPr wrap="none">
              <a:spAutoFit/>
            </a:bodyPr>
            <a:lstStyle/>
            <a:p>
              <a:r>
                <a:rPr lang="zh-CN" altLang="en-US" sz="2400" dirty="0" smtClean="0">
                  <a:latin typeface="Microsoft YaHei" charset="-122"/>
                  <a:ea typeface="Microsoft YaHei" charset="-122"/>
                  <a:cs typeface="Microsoft YaHei" charset="-122"/>
                </a:rPr>
                <a:t>训练得到的权重</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8" name="文字方塊 87"/>
                <p:cNvSpPr txBox="1"/>
                <p:nvPr/>
              </p:nvSpPr>
              <p:spPr>
                <a:xfrm>
                  <a:off x="6991194" y="389603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sup>
                        </m:sSup>
                        <m:r>
                          <a:rPr lang="en-US" altLang="zh-TW" sz="2400" i="1">
                            <a:latin typeface="Cambria Math" panose="02040503050406030204" pitchFamily="18" charset="0"/>
                            <a:ea typeface="Cambria Math" panose="02040503050406030204" pitchFamily="18" charset="0"/>
                          </a:rPr>
                          <m:t>≈2</m:t>
                        </m:r>
                        <m:r>
                          <a:rPr lang="en-US" altLang="zh-TW" sz="2400" i="1">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6991194" y="3896034"/>
                  <a:ext cx="1625065" cy="461665"/>
                </a:xfrm>
                <a:prstGeom prst="rect">
                  <a:avLst/>
                </a:prstGeom>
                <a:blipFill rotWithShape="0">
                  <a:blip r:embed="rId17"/>
                  <a:stretch>
                    <a:fillRect/>
                  </a:stretch>
                </a:blipFill>
              </p:spPr>
              <p:txBody>
                <a:bodyPr/>
                <a:lstStyle/>
                <a:p>
                  <a:r>
                    <a:rPr lang="zh-TW" altLang="en-US">
                      <a:noFill/>
                    </a:rPr>
                    <a:t> </a:t>
                  </a:r>
                </a:p>
              </p:txBody>
            </p:sp>
          </mc:Fallback>
        </mc:AlternateContent>
        <p:sp>
          <p:nvSpPr>
            <p:cNvPr id="90" name="向右箭號 89"/>
            <p:cNvSpPr/>
            <p:nvPr/>
          </p:nvSpPr>
          <p:spPr>
            <a:xfrm>
              <a:off x="6575506" y="3949120"/>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93" name="群組 92"/>
          <p:cNvGrpSpPr/>
          <p:nvPr/>
        </p:nvGrpSpPr>
        <p:grpSpPr>
          <a:xfrm>
            <a:off x="7466302" y="5706513"/>
            <a:ext cx="2645362" cy="913826"/>
            <a:chOff x="5942302" y="5744613"/>
            <a:chExt cx="2645362" cy="913826"/>
          </a:xfrm>
        </p:grpSpPr>
        <mc:AlternateContent xmlns:mc="http://schemas.openxmlformats.org/markup-compatibility/2006" xmlns:a14="http://schemas.microsoft.com/office/drawing/2010/main">
          <mc:Choice Requires="a14">
            <p:sp>
              <p:nvSpPr>
                <p:cNvPr id="77" name="文字方塊 76"/>
                <p:cNvSpPr txBox="1"/>
                <p:nvPr/>
              </p:nvSpPr>
              <p:spPr>
                <a:xfrm>
                  <a:off x="6962599" y="619677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sup>
                        </m:sSup>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962599" y="6196774"/>
                  <a:ext cx="1625065" cy="461665"/>
                </a:xfrm>
                <a:prstGeom prst="rect">
                  <a:avLst/>
                </a:prstGeom>
                <a:blipFill rotWithShape="0">
                  <a:blip r:embed="rId18"/>
                  <a:stretch>
                    <a:fillRect/>
                  </a:stretch>
                </a:blipFill>
              </p:spPr>
              <p:txBody>
                <a:bodyPr/>
                <a:lstStyle/>
                <a:p>
                  <a:r>
                    <a:rPr lang="zh-TW" altLang="en-US">
                      <a:noFill/>
                    </a:rPr>
                    <a:t> </a:t>
                  </a:r>
                </a:p>
              </p:txBody>
            </p:sp>
          </mc:Fallback>
        </mc:AlternateContent>
        <p:sp>
          <p:nvSpPr>
            <p:cNvPr id="78" name="矩形 77"/>
            <p:cNvSpPr/>
            <p:nvPr/>
          </p:nvSpPr>
          <p:spPr>
            <a:xfrm>
              <a:off x="5942302" y="5744613"/>
              <a:ext cx="2116285" cy="461665"/>
            </a:xfrm>
            <a:prstGeom prst="rect">
              <a:avLst/>
            </a:prstGeom>
          </p:spPr>
          <p:txBody>
            <a:bodyPr wrap="none">
              <a:spAutoFit/>
            </a:bodyPr>
            <a:lstStyle/>
            <a:p>
              <a:r>
                <a:rPr lang="zh-CN" altLang="en-US" sz="2400" dirty="0" smtClean="0">
                  <a:latin typeface="Microsoft YaHei" charset="-122"/>
                  <a:ea typeface="Microsoft YaHei" charset="-122"/>
                  <a:cs typeface="Microsoft YaHei" charset="-122"/>
                </a:rPr>
                <a:t>权重乘以</a:t>
              </a:r>
              <a:r>
                <a:rPr lang="en-US" altLang="zh-TW" sz="2400" dirty="0" smtClean="0"/>
                <a:t> </a:t>
              </a:r>
              <a:r>
                <a:rPr lang="en-US" altLang="zh-TW" sz="2400" dirty="0"/>
                <a:t>1-p%</a:t>
              </a:r>
              <a:endParaRPr lang="zh-TW" altLang="en-US" sz="2400" dirty="0"/>
            </a:p>
          </p:txBody>
        </p:sp>
        <p:sp>
          <p:nvSpPr>
            <p:cNvPr id="91" name="向右箭號 90"/>
            <p:cNvSpPr/>
            <p:nvPr/>
          </p:nvSpPr>
          <p:spPr>
            <a:xfrm>
              <a:off x="6648268" y="6231691"/>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95" name="直線接點 94"/>
          <p:cNvCxnSpPr/>
          <p:nvPr/>
        </p:nvCxnSpPr>
        <p:spPr>
          <a:xfrm>
            <a:off x="5947021" y="2636370"/>
            <a:ext cx="0" cy="422163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5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21" grpId="0" animBg="1"/>
      <p:bldP spid="22" grpId="0" animBg="1"/>
      <p:bldP spid="23" grpId="0" animBg="1"/>
      <p:bldP spid="24" grpId="0" animBg="1"/>
      <p:bldP spid="25" grpId="0" animBg="1"/>
      <p:bldP spid="40" grpId="0"/>
      <p:bldP spid="41" grpId="0"/>
      <p:bldP spid="42" grpId="0"/>
      <p:bldP spid="43" grpId="0"/>
      <p:bldP spid="44" grpId="0"/>
      <p:bldP spid="54" grpId="0"/>
      <p:bldP spid="55" grpId="0"/>
      <p:bldP spid="56" grpId="0"/>
      <p:bldP spid="57" grpId="0"/>
      <p:bldP spid="58" grpId="0"/>
      <p:bldP spid="75" grpId="0"/>
      <p:bldP spid="79" grpId="0" animBg="1"/>
      <p:bldP spid="84" grpId="0" animBg="1"/>
      <p:bldP spid="85" grpId="0" animBg="1"/>
      <p:bldP spid="86" grpId="0" animBg="1"/>
      <p:bldP spid="8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smtClean="0"/>
              <a:t>Dropout</a:t>
            </a:r>
            <a:r>
              <a:rPr lang="zh-CN" altLang="en-US" dirty="0" smtClean="0"/>
              <a:t>：可视为一种集成学习</a:t>
            </a:r>
            <a:endParaRPr lang="zh-TW" altLang="en-US" dirty="0"/>
          </a:p>
        </p:txBody>
      </p:sp>
      <p:sp>
        <p:nvSpPr>
          <p:cNvPr id="6" name="文字方塊 5"/>
          <p:cNvSpPr txBox="1"/>
          <p:nvPr/>
        </p:nvSpPr>
        <p:spPr>
          <a:xfrm>
            <a:off x="2167719" y="1835554"/>
            <a:ext cx="2220686" cy="523220"/>
          </a:xfrm>
          <a:prstGeom prst="rect">
            <a:avLst/>
          </a:prstGeom>
          <a:noFill/>
        </p:spPr>
        <p:txBody>
          <a:bodyPr wrap="square" rtlCol="0">
            <a:spAutoFit/>
          </a:bodyPr>
          <a:lstStyle/>
          <a:p>
            <a:r>
              <a:rPr lang="en-US" altLang="zh-TW" sz="2800" b="1" i="1" u="sng" dirty="0"/>
              <a:t>Ensemble</a:t>
            </a:r>
            <a:endParaRPr lang="zh-TW" altLang="en-US" sz="2800" b="1" i="1" u="sng" dirty="0"/>
          </a:p>
        </p:txBody>
      </p:sp>
      <p:sp>
        <p:nvSpPr>
          <p:cNvPr id="4" name="矩形 3"/>
          <p:cNvSpPr/>
          <p:nvPr/>
        </p:nvSpPr>
        <p:spPr>
          <a:xfrm>
            <a:off x="2798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53" name="矩形 252"/>
          <p:cNvSpPr/>
          <p:nvPr/>
        </p:nvSpPr>
        <p:spPr>
          <a:xfrm>
            <a:off x="4585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54" name="矩形 253"/>
          <p:cNvSpPr/>
          <p:nvPr/>
        </p:nvSpPr>
        <p:spPr>
          <a:xfrm>
            <a:off x="6423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255" name="矩形 254"/>
          <p:cNvSpPr/>
          <p:nvPr/>
        </p:nvSpPr>
        <p:spPr>
          <a:xfrm>
            <a:off x="8261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5" name="文字方塊 4"/>
          <p:cNvSpPr txBox="1"/>
          <p:nvPr/>
        </p:nvSpPr>
        <p:spPr>
          <a:xfrm>
            <a:off x="2934533" y="5105204"/>
            <a:ext cx="6984445"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以不同的结构训练多</a:t>
            </a:r>
            <a:r>
              <a:rPr lang="zh-CN" altLang="en-US" sz="2400" smtClean="0">
                <a:latin typeface="Microsoft YaHei" charset="-122"/>
                <a:ea typeface="Microsoft YaHei" charset="-122"/>
                <a:cs typeface="Microsoft YaHei" charset="-122"/>
              </a:rPr>
              <a:t>个模型</a:t>
            </a:r>
            <a:endParaRPr lang="zh-TW" altLang="en-US" sz="2400" dirty="0">
              <a:latin typeface="Microsoft YaHei" charset="-122"/>
              <a:ea typeface="Microsoft YaHei" charset="-122"/>
              <a:cs typeface="Microsoft YaHei" charset="-122"/>
            </a:endParaRPr>
          </a:p>
        </p:txBody>
      </p:sp>
      <p:sp>
        <p:nvSpPr>
          <p:cNvPr id="10" name="橢圓 9"/>
          <p:cNvSpPr/>
          <p:nvPr/>
        </p:nvSpPr>
        <p:spPr>
          <a:xfrm>
            <a:off x="5445000" y="1306055"/>
            <a:ext cx="1654731" cy="10477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Training Set</a:t>
            </a:r>
            <a:endParaRPr lang="zh-TW" altLang="en-US" sz="2400" dirty="0"/>
          </a:p>
        </p:txBody>
      </p:sp>
      <p:sp>
        <p:nvSpPr>
          <p:cNvPr id="256" name="橢圓 255"/>
          <p:cNvSpPr/>
          <p:nvPr/>
        </p:nvSpPr>
        <p:spPr>
          <a:xfrm>
            <a:off x="2844788" y="2632509"/>
            <a:ext cx="126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Set</a:t>
            </a:r>
            <a:r>
              <a:rPr lang="zh-TW" altLang="en-US" sz="2400" dirty="0"/>
              <a:t> </a:t>
            </a:r>
            <a:r>
              <a:rPr lang="en-US" altLang="zh-TW" sz="2400" dirty="0"/>
              <a:t>1</a:t>
            </a:r>
          </a:p>
        </p:txBody>
      </p:sp>
      <p:sp>
        <p:nvSpPr>
          <p:cNvPr id="257" name="橢圓 256"/>
          <p:cNvSpPr/>
          <p:nvPr/>
        </p:nvSpPr>
        <p:spPr>
          <a:xfrm>
            <a:off x="4626837" y="2632509"/>
            <a:ext cx="126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Set 2</a:t>
            </a:r>
            <a:endParaRPr lang="zh-TW" altLang="en-US" sz="2400" dirty="0"/>
          </a:p>
        </p:txBody>
      </p:sp>
      <p:sp>
        <p:nvSpPr>
          <p:cNvPr id="258" name="橢圓 257"/>
          <p:cNvSpPr/>
          <p:nvPr/>
        </p:nvSpPr>
        <p:spPr>
          <a:xfrm>
            <a:off x="6469730" y="2642651"/>
            <a:ext cx="1260000" cy="72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Set 3</a:t>
            </a:r>
            <a:endParaRPr lang="zh-TW" altLang="en-US" sz="2400" dirty="0"/>
          </a:p>
        </p:txBody>
      </p:sp>
      <p:sp>
        <p:nvSpPr>
          <p:cNvPr id="259" name="橢圓 258"/>
          <p:cNvSpPr/>
          <p:nvPr/>
        </p:nvSpPr>
        <p:spPr>
          <a:xfrm>
            <a:off x="8308054" y="2642651"/>
            <a:ext cx="1260000" cy="720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Set 4</a:t>
            </a:r>
            <a:endParaRPr lang="zh-TW" altLang="en-US" sz="2400" dirty="0"/>
          </a:p>
        </p:txBody>
      </p:sp>
      <p:cxnSp>
        <p:nvCxnSpPr>
          <p:cNvPr id="260" name="直線單箭頭接點 259"/>
          <p:cNvCxnSpPr/>
          <p:nvPr/>
        </p:nvCxnSpPr>
        <p:spPr>
          <a:xfrm flipH="1">
            <a:off x="3829052" y="1964425"/>
            <a:ext cx="1695959" cy="6782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單箭頭接點 260"/>
          <p:cNvCxnSpPr/>
          <p:nvPr/>
        </p:nvCxnSpPr>
        <p:spPr>
          <a:xfrm flipH="1">
            <a:off x="5326783" y="2283568"/>
            <a:ext cx="478720" cy="4297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線單箭頭接點 261"/>
          <p:cNvCxnSpPr/>
          <p:nvPr/>
        </p:nvCxnSpPr>
        <p:spPr>
          <a:xfrm>
            <a:off x="6777355" y="2257030"/>
            <a:ext cx="166076" cy="472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單箭頭接點 262"/>
          <p:cNvCxnSpPr/>
          <p:nvPr/>
        </p:nvCxnSpPr>
        <p:spPr>
          <a:xfrm>
            <a:off x="7021783" y="1964425"/>
            <a:ext cx="1532676" cy="728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單箭頭接點 263"/>
          <p:cNvCxnSpPr/>
          <p:nvPr/>
        </p:nvCxnSpPr>
        <p:spPr>
          <a:xfrm flipH="1">
            <a:off x="8938054"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單箭頭接點 264"/>
          <p:cNvCxnSpPr/>
          <p:nvPr/>
        </p:nvCxnSpPr>
        <p:spPr>
          <a:xfrm flipH="1">
            <a:off x="5256838" y="3272294"/>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單箭頭接點 265"/>
          <p:cNvCxnSpPr/>
          <p:nvPr/>
        </p:nvCxnSpPr>
        <p:spPr>
          <a:xfrm flipH="1">
            <a:off x="7112176"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p:cNvCxnSpPr/>
          <p:nvPr/>
        </p:nvCxnSpPr>
        <p:spPr>
          <a:xfrm flipH="1">
            <a:off x="3474788" y="324285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85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253" grpId="0" animBg="1"/>
      <p:bldP spid="254" grpId="0" animBg="1"/>
      <p:bldP spid="255" grpId="0" animBg="1"/>
      <p:bldP spid="5" grpId="0"/>
      <p:bldP spid="10" grpId="0" animBg="1"/>
      <p:bldP spid="256" grpId="0" animBg="1"/>
      <p:bldP spid="257" grpId="0" animBg="1"/>
      <p:bldP spid="258" grpId="0" animBg="1"/>
      <p:bldP spid="25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Dropout </a:t>
            </a:r>
            <a:r>
              <a:rPr lang="zh-CN" altLang="en-US" dirty="0"/>
              <a:t>：可视为一种集成学习</a:t>
            </a:r>
            <a:endParaRPr lang="zh-TW" altLang="en-US" dirty="0"/>
          </a:p>
        </p:txBody>
      </p:sp>
      <p:sp>
        <p:nvSpPr>
          <p:cNvPr id="6" name="文字方塊 5"/>
          <p:cNvSpPr txBox="1"/>
          <p:nvPr/>
        </p:nvSpPr>
        <p:spPr>
          <a:xfrm>
            <a:off x="2167719" y="1835554"/>
            <a:ext cx="2220686" cy="523220"/>
          </a:xfrm>
          <a:prstGeom prst="rect">
            <a:avLst/>
          </a:prstGeom>
          <a:noFill/>
        </p:spPr>
        <p:txBody>
          <a:bodyPr wrap="square" rtlCol="0">
            <a:spAutoFit/>
          </a:bodyPr>
          <a:lstStyle/>
          <a:p>
            <a:r>
              <a:rPr lang="en-US" altLang="zh-TW" sz="2800" b="1" i="1" u="sng" dirty="0"/>
              <a:t>Ensemble</a:t>
            </a:r>
            <a:endParaRPr lang="zh-TW" altLang="en-US" sz="2800" b="1" i="1" u="sng" dirty="0"/>
          </a:p>
        </p:txBody>
      </p:sp>
      <p:sp>
        <p:nvSpPr>
          <p:cNvPr id="3" name="文字方塊 2"/>
          <p:cNvSpPr txBox="1"/>
          <p:nvPr/>
        </p:nvSpPr>
        <p:spPr>
          <a:xfrm>
            <a:off x="3134950"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1</a:t>
            </a:r>
            <a:endParaRPr lang="zh-TW" altLang="en-US" sz="2800" baseline="-25000" dirty="0"/>
          </a:p>
        </p:txBody>
      </p:sp>
      <p:sp>
        <p:nvSpPr>
          <p:cNvPr id="27" name="矩形 26"/>
          <p:cNvSpPr/>
          <p:nvPr/>
        </p:nvSpPr>
        <p:spPr>
          <a:xfrm>
            <a:off x="2798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8" name="矩形 27"/>
          <p:cNvSpPr/>
          <p:nvPr/>
        </p:nvSpPr>
        <p:spPr>
          <a:xfrm>
            <a:off x="4585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9" name="矩形 28"/>
          <p:cNvSpPr/>
          <p:nvPr/>
        </p:nvSpPr>
        <p:spPr>
          <a:xfrm>
            <a:off x="6423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30" name="矩形 29"/>
          <p:cNvSpPr/>
          <p:nvPr/>
        </p:nvSpPr>
        <p:spPr>
          <a:xfrm>
            <a:off x="8261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31" name="文字方塊 30"/>
          <p:cNvSpPr txBox="1"/>
          <p:nvPr/>
        </p:nvSpPr>
        <p:spPr>
          <a:xfrm>
            <a:off x="5077028" y="2395768"/>
            <a:ext cx="2461055" cy="523220"/>
          </a:xfrm>
          <a:prstGeom prst="rect">
            <a:avLst/>
          </a:prstGeom>
          <a:noFill/>
        </p:spPr>
        <p:txBody>
          <a:bodyPr wrap="square" rtlCol="0">
            <a:spAutoFit/>
          </a:bodyPr>
          <a:lstStyle/>
          <a:p>
            <a:r>
              <a:rPr lang="en-US" altLang="zh-TW" sz="2800" dirty="0"/>
              <a:t>Testing data x</a:t>
            </a:r>
            <a:endParaRPr lang="zh-TW" altLang="en-US" sz="2800" dirty="0"/>
          </a:p>
        </p:txBody>
      </p:sp>
      <p:sp>
        <p:nvSpPr>
          <p:cNvPr id="32" name="文字方塊 31"/>
          <p:cNvSpPr txBox="1"/>
          <p:nvPr/>
        </p:nvSpPr>
        <p:spPr>
          <a:xfrm>
            <a:off x="4921568"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2</a:t>
            </a:r>
            <a:endParaRPr lang="zh-TW" altLang="en-US" sz="2800" baseline="-25000" dirty="0"/>
          </a:p>
        </p:txBody>
      </p:sp>
      <p:sp>
        <p:nvSpPr>
          <p:cNvPr id="33" name="文字方塊 32"/>
          <p:cNvSpPr txBox="1"/>
          <p:nvPr/>
        </p:nvSpPr>
        <p:spPr>
          <a:xfrm>
            <a:off x="6772479"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3</a:t>
            </a:r>
            <a:endParaRPr lang="zh-TW" altLang="en-US" sz="2800" baseline="-25000" dirty="0"/>
          </a:p>
        </p:txBody>
      </p:sp>
      <p:sp>
        <p:nvSpPr>
          <p:cNvPr id="34" name="文字方塊 33"/>
          <p:cNvSpPr txBox="1"/>
          <p:nvPr/>
        </p:nvSpPr>
        <p:spPr>
          <a:xfrm>
            <a:off x="8623390"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4</a:t>
            </a:r>
            <a:endParaRPr lang="zh-TW" altLang="en-US" sz="2800" baseline="-25000" dirty="0"/>
          </a:p>
        </p:txBody>
      </p:sp>
      <p:sp>
        <p:nvSpPr>
          <p:cNvPr id="35" name="文字方塊 34"/>
          <p:cNvSpPr txBox="1"/>
          <p:nvPr/>
        </p:nvSpPr>
        <p:spPr>
          <a:xfrm>
            <a:off x="4883468" y="6172058"/>
            <a:ext cx="2461055" cy="523220"/>
          </a:xfrm>
          <a:prstGeom prst="rect">
            <a:avLst/>
          </a:prstGeom>
          <a:noFill/>
        </p:spPr>
        <p:txBody>
          <a:bodyPr wrap="square" rtlCol="0">
            <a:spAutoFit/>
          </a:bodyPr>
          <a:lstStyle/>
          <a:p>
            <a:pPr algn="ctr"/>
            <a:r>
              <a:rPr lang="en-US" altLang="zh-TW" sz="2800" dirty="0"/>
              <a:t>average</a:t>
            </a:r>
            <a:endParaRPr lang="zh-TW" altLang="en-US" sz="2800" dirty="0"/>
          </a:p>
        </p:txBody>
      </p:sp>
      <p:cxnSp>
        <p:nvCxnSpPr>
          <p:cNvPr id="36" name="直線單箭頭接點 35"/>
          <p:cNvCxnSpPr/>
          <p:nvPr/>
        </p:nvCxnSpPr>
        <p:spPr>
          <a:xfrm flipH="1">
            <a:off x="3695838" y="2953828"/>
            <a:ext cx="1943507" cy="797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5209769" y="2991942"/>
            <a:ext cx="727913" cy="8735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endCxn id="29" idx="0"/>
          </p:cNvCxnSpPr>
          <p:nvPr/>
        </p:nvCxnSpPr>
        <p:spPr>
          <a:xfrm>
            <a:off x="6423456" y="3033254"/>
            <a:ext cx="676275" cy="731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30" idx="0"/>
          </p:cNvCxnSpPr>
          <p:nvPr/>
        </p:nvCxnSpPr>
        <p:spPr>
          <a:xfrm>
            <a:off x="6734378" y="2953828"/>
            <a:ext cx="2203676" cy="8290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8919004"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H="1">
            <a:off x="5237788" y="4918389"/>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a:off x="7093126"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a:off x="3455738" y="4888951"/>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3512887" y="5755162"/>
            <a:ext cx="1855690" cy="678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32" idx="2"/>
          </p:cNvCxnSpPr>
          <p:nvPr/>
        </p:nvCxnSpPr>
        <p:spPr>
          <a:xfrm>
            <a:off x="5299506" y="5734827"/>
            <a:ext cx="495348" cy="553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34" idx="2"/>
          </p:cNvCxnSpPr>
          <p:nvPr/>
        </p:nvCxnSpPr>
        <p:spPr>
          <a:xfrm flipH="1">
            <a:off x="6746382" y="5734826"/>
            <a:ext cx="2254947" cy="698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a:off x="6347712" y="5696953"/>
            <a:ext cx="658527" cy="5914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83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2" grpId="0"/>
      <p:bldP spid="33" grpId="0"/>
      <p:bldP spid="34"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Dropout </a:t>
            </a:r>
            <a:r>
              <a:rPr lang="zh-CN" altLang="en-US" dirty="0"/>
              <a:t>：可视为一种集成</a:t>
            </a:r>
            <a:r>
              <a:rPr lang="zh-CN" altLang="en-US" dirty="0" smtClean="0"/>
              <a:t>学习</a:t>
            </a:r>
            <a:endParaRPr lang="zh-TW" altLang="en-US" dirty="0"/>
          </a:p>
        </p:txBody>
      </p:sp>
      <p:grpSp>
        <p:nvGrpSpPr>
          <p:cNvPr id="448" name="群組 447"/>
          <p:cNvGrpSpPr/>
          <p:nvPr/>
        </p:nvGrpSpPr>
        <p:grpSpPr>
          <a:xfrm rot="5400000">
            <a:off x="1157291" y="3553744"/>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69" name="矩形 268"/>
          <p:cNvSpPr/>
          <p:nvPr/>
        </p:nvSpPr>
        <p:spPr>
          <a:xfrm>
            <a:off x="8441119" y="1772546"/>
            <a:ext cx="2192715" cy="954107"/>
          </a:xfrm>
          <a:prstGeom prst="rect">
            <a:avLst/>
          </a:prstGeom>
        </p:spPr>
        <p:txBody>
          <a:bodyPr wrap="square">
            <a:spAutoFit/>
          </a:bodyPr>
          <a:lstStyle/>
          <a:p>
            <a:pPr algn="ctr"/>
            <a:r>
              <a:rPr lang="en-US" altLang="zh-TW" sz="2800" b="1" i="1" u="sng" dirty="0"/>
              <a:t>Training of Dropout</a:t>
            </a:r>
            <a:endParaRPr lang="en-US" altLang="zh-TW" sz="2800" dirty="0"/>
          </a:p>
        </p:txBody>
      </p:sp>
      <p:grpSp>
        <p:nvGrpSpPr>
          <p:cNvPr id="451" name="群組 450"/>
          <p:cNvGrpSpPr/>
          <p:nvPr/>
        </p:nvGrpSpPr>
        <p:grpSpPr>
          <a:xfrm rot="5400000">
            <a:off x="4381969" y="3562287"/>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2909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47" name="文字方塊 446"/>
          <p:cNvSpPr txBox="1"/>
          <p:nvPr/>
        </p:nvSpPr>
        <p:spPr>
          <a:xfrm>
            <a:off x="1849491" y="1852133"/>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1</a:t>
            </a:r>
            <a:endParaRPr lang="zh-TW" altLang="en-US" sz="2400" baseline="-25000" dirty="0"/>
          </a:p>
        </p:txBody>
      </p:sp>
      <p:grpSp>
        <p:nvGrpSpPr>
          <p:cNvPr id="452" name="群組 451"/>
          <p:cNvGrpSpPr/>
          <p:nvPr/>
        </p:nvGrpSpPr>
        <p:grpSpPr>
          <a:xfrm rot="5400000">
            <a:off x="6505975" y="3201461"/>
            <a:ext cx="2816562" cy="2026283"/>
            <a:chOff x="5238336" y="4137476"/>
            <a:chExt cx="2816562" cy="2026283"/>
          </a:xfrm>
        </p:grpSpPr>
        <p:sp>
          <p:nvSpPr>
            <p:cNvPr id="396"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9"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0"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1" name="直線單箭頭接點 400"/>
            <p:cNvCxnSpPr>
              <a:stCxn id="400" idx="3"/>
              <a:endCxn id="396"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線單箭頭接點 403"/>
            <p:cNvCxnSpPr>
              <a:stCxn id="400"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線單箭頭接點 405"/>
            <p:cNvCxnSpPr>
              <a:endCxn id="398"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a:endCxn id="399"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線單箭頭接點 410"/>
            <p:cNvCxnSpPr>
              <a:endCxn id="398"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a:endCxn id="399"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線單箭頭接點 412"/>
            <p:cNvCxnSpPr>
              <a:stCxn id="417" idx="2"/>
              <a:endCxn id="396"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線單箭頭接點 415"/>
            <p:cNvCxnSpPr>
              <a:stCxn id="417"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18"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2"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23"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24" name="直線單箭頭接點 423"/>
            <p:cNvCxnSpPr>
              <a:stCxn id="423"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線單箭頭接點 424"/>
            <p:cNvCxnSpPr>
              <a:stCxn id="422"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線單箭頭接點 427"/>
            <p:cNvCxnSpPr>
              <a:stCxn id="423" idx="3"/>
              <a:endCxn id="396"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線單箭頭接點 429"/>
            <p:cNvCxnSpPr>
              <a:stCxn id="422" idx="3"/>
              <a:endCxn id="396"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9" name="文字方塊 448"/>
            <p:cNvSpPr txBox="1"/>
            <p:nvPr/>
          </p:nvSpPr>
          <p:spPr>
            <a:xfrm>
              <a:off x="6063855" y="4137476"/>
              <a:ext cx="964273" cy="523220"/>
            </a:xfrm>
            <a:prstGeom prst="rect">
              <a:avLst/>
            </a:prstGeom>
            <a:noFill/>
          </p:spPr>
          <p:txBody>
            <a:bodyPr wrap="square" rtlCol="0">
              <a:spAutoFit/>
            </a:bodyPr>
            <a:lstStyle/>
            <a:p>
              <a:r>
                <a:rPr lang="en-US" altLang="zh-TW" sz="2800" dirty="0"/>
                <a:t>……</a:t>
              </a:r>
              <a:endParaRPr lang="zh-TW" altLang="en-US" sz="2800" dirty="0"/>
            </a:p>
          </p:txBody>
        </p:sp>
      </p:grpSp>
      <p:sp>
        <p:nvSpPr>
          <p:cNvPr id="453" name="文字方塊 452"/>
          <p:cNvSpPr txBox="1"/>
          <p:nvPr/>
        </p:nvSpPr>
        <p:spPr>
          <a:xfrm>
            <a:off x="2637458" y="5741959"/>
            <a:ext cx="7351603"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smtClean="0">
                <a:latin typeface="Microsoft YaHei" charset="-122"/>
                <a:ea typeface="Microsoft YaHei" charset="-122"/>
                <a:cs typeface="Microsoft YaHei" charset="-122"/>
              </a:rPr>
              <a:t>每次用一个</a:t>
            </a:r>
            <a:r>
              <a:rPr lang="en-US" altLang="zh-TW" sz="2800" dirty="0" smtClean="0">
                <a:latin typeface="Microsoft YaHei" charset="-122"/>
                <a:ea typeface="Microsoft YaHei" charset="-122"/>
                <a:cs typeface="Microsoft YaHei" charset="-122"/>
              </a:rPr>
              <a:t>mini-batch</a:t>
            </a:r>
            <a:r>
              <a:rPr lang="zh-CN" altLang="en-US" sz="2800" dirty="0" smtClean="0">
                <a:latin typeface="Microsoft YaHei" charset="-122"/>
                <a:ea typeface="Microsoft YaHei" charset="-122"/>
                <a:cs typeface="Microsoft YaHei" charset="-122"/>
              </a:rPr>
              <a:t>训练一个网络</a:t>
            </a:r>
            <a:endParaRPr lang="zh-TW" altLang="en-US" sz="2800" dirty="0">
              <a:latin typeface="Microsoft YaHei" charset="-122"/>
              <a:ea typeface="Microsoft YaHei" charset="-122"/>
              <a:cs typeface="Microsoft YaHei" charset="-122"/>
            </a:endParaRPr>
          </a:p>
        </p:txBody>
      </p:sp>
      <p:sp>
        <p:nvSpPr>
          <p:cNvPr id="454" name="文字方塊 453"/>
          <p:cNvSpPr txBox="1"/>
          <p:nvPr/>
        </p:nvSpPr>
        <p:spPr>
          <a:xfrm>
            <a:off x="2612193" y="6205586"/>
            <a:ext cx="7018866"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smtClean="0">
                <a:latin typeface="Microsoft YaHei" charset="-122"/>
                <a:ea typeface="Microsoft YaHei" charset="-122"/>
                <a:cs typeface="Microsoft YaHei" charset="-122"/>
              </a:rPr>
              <a:t>这些网络中有些参数是共享的。</a:t>
            </a:r>
            <a:endParaRPr lang="zh-TW" altLang="en-US" sz="2800" dirty="0">
              <a:latin typeface="Microsoft YaHei" charset="-122"/>
              <a:ea typeface="Microsoft YaHei" charset="-122"/>
              <a:cs typeface="Microsoft YaHei" charset="-122"/>
            </a:endParaRPr>
          </a:p>
        </p:txBody>
      </p:sp>
      <p:sp>
        <p:nvSpPr>
          <p:cNvPr id="455" name="文字方塊 454"/>
          <p:cNvSpPr txBox="1"/>
          <p:nvPr/>
        </p:nvSpPr>
        <p:spPr>
          <a:xfrm>
            <a:off x="3506924" y="1847805"/>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2</a:t>
            </a:r>
            <a:endParaRPr lang="zh-TW" altLang="en-US" sz="2400" baseline="-25000" dirty="0"/>
          </a:p>
        </p:txBody>
      </p:sp>
      <p:sp>
        <p:nvSpPr>
          <p:cNvPr id="456" name="文字方塊 455"/>
          <p:cNvSpPr txBox="1"/>
          <p:nvPr/>
        </p:nvSpPr>
        <p:spPr>
          <a:xfrm>
            <a:off x="5158658" y="1852133"/>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3</a:t>
            </a:r>
            <a:endParaRPr lang="zh-TW" altLang="en-US" sz="2400" baseline="-25000" dirty="0"/>
          </a:p>
        </p:txBody>
      </p:sp>
      <p:sp>
        <p:nvSpPr>
          <p:cNvPr id="457" name="文字方塊 456"/>
          <p:cNvSpPr txBox="1"/>
          <p:nvPr/>
        </p:nvSpPr>
        <p:spPr>
          <a:xfrm>
            <a:off x="6807616" y="1834102"/>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4</a:t>
            </a:r>
            <a:endParaRPr lang="zh-TW" altLang="en-US" sz="2400" baseline="-25000" dirty="0"/>
          </a:p>
        </p:txBody>
      </p:sp>
      <p:sp>
        <p:nvSpPr>
          <p:cNvPr id="515" name="文字方塊 514"/>
          <p:cNvSpPr txBox="1"/>
          <p:nvPr/>
        </p:nvSpPr>
        <p:spPr>
          <a:xfrm>
            <a:off x="8658165" y="2979863"/>
            <a:ext cx="1828800" cy="523220"/>
          </a:xfrm>
          <a:prstGeom prst="rect">
            <a:avLst/>
          </a:prstGeom>
          <a:noFill/>
        </p:spPr>
        <p:txBody>
          <a:bodyPr wrap="square" rtlCol="0">
            <a:spAutoFit/>
          </a:bodyPr>
          <a:lstStyle/>
          <a:p>
            <a:pPr algn="ctr"/>
            <a:r>
              <a:rPr lang="en-US" altLang="zh-TW" sz="2800" dirty="0"/>
              <a:t>M neurons</a:t>
            </a:r>
            <a:endParaRPr lang="zh-TW" altLang="en-US" sz="2800" dirty="0"/>
          </a:p>
        </p:txBody>
      </p:sp>
      <p:sp>
        <p:nvSpPr>
          <p:cNvPr id="516" name="文字方塊 515"/>
          <p:cNvSpPr txBox="1"/>
          <p:nvPr/>
        </p:nvSpPr>
        <p:spPr>
          <a:xfrm>
            <a:off x="8658165" y="4390224"/>
            <a:ext cx="1828800" cy="954107"/>
          </a:xfrm>
          <a:prstGeom prst="rect">
            <a:avLst/>
          </a:prstGeom>
          <a:noFill/>
        </p:spPr>
        <p:txBody>
          <a:bodyPr wrap="square" rtlCol="0">
            <a:spAutoFit/>
          </a:bodyPr>
          <a:lstStyle/>
          <a:p>
            <a:pPr algn="ctr"/>
            <a:r>
              <a:rPr lang="en-US" altLang="zh-TW" sz="2800" dirty="0"/>
              <a:t>2</a:t>
            </a:r>
            <a:r>
              <a:rPr lang="en-US" altLang="zh-TW" sz="2800" baseline="30000" dirty="0"/>
              <a:t>M </a:t>
            </a:r>
            <a:r>
              <a:rPr lang="en-US" altLang="zh-TW" sz="2800" dirty="0"/>
              <a:t>possible networks</a:t>
            </a:r>
            <a:endParaRPr lang="zh-TW" altLang="en-US" sz="2800" baseline="30000" dirty="0"/>
          </a:p>
        </p:txBody>
      </p:sp>
      <p:sp>
        <p:nvSpPr>
          <p:cNvPr id="517" name="向下箭號 516"/>
          <p:cNvSpPr/>
          <p:nvPr/>
        </p:nvSpPr>
        <p:spPr>
          <a:xfrm>
            <a:off x="9308576" y="3503083"/>
            <a:ext cx="501874" cy="8871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155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447" grpId="0" animBg="1"/>
      <p:bldP spid="453" grpId="0"/>
      <p:bldP spid="454" grpId="0"/>
      <p:bldP spid="455" grpId="0" animBg="1"/>
      <p:bldP spid="456" grpId="0" animBg="1"/>
      <p:bldP spid="457" grpId="0" animBg="1"/>
      <p:bldP spid="515" grpId="0"/>
      <p:bldP spid="516" grpId="0"/>
      <p:bldP spid="5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7086189" y="2515916"/>
            <a:ext cx="3330744" cy="3248773"/>
          </a:xfrm>
          <a:prstGeom prst="rect">
            <a:avLst/>
          </a:prstGeom>
          <a:noFill/>
          <a:ln w="571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内容占位符 4"/>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smtClean="0"/>
              <a:t>Dropout</a:t>
            </a:r>
            <a:r>
              <a:rPr lang="zh-CN" altLang="en-US" dirty="0"/>
              <a:t> ：可视为一种集成学习</a:t>
            </a:r>
            <a:endParaRPr lang="zh-TW" altLang="en-US" dirty="0"/>
          </a:p>
        </p:txBody>
      </p:sp>
      <p:grpSp>
        <p:nvGrpSpPr>
          <p:cNvPr id="448" name="群組 447"/>
          <p:cNvGrpSpPr/>
          <p:nvPr/>
        </p:nvGrpSpPr>
        <p:grpSpPr>
          <a:xfrm rot="5400000">
            <a:off x="1157291" y="3553744"/>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1" name="群組 450"/>
          <p:cNvGrpSpPr/>
          <p:nvPr/>
        </p:nvGrpSpPr>
        <p:grpSpPr>
          <a:xfrm rot="5400000">
            <a:off x="4381969" y="3562287"/>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2909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56" name="文字方塊 455"/>
          <p:cNvSpPr txBox="1"/>
          <p:nvPr/>
        </p:nvSpPr>
        <p:spPr>
          <a:xfrm>
            <a:off x="5074763" y="1801950"/>
            <a:ext cx="2042475" cy="461665"/>
          </a:xfrm>
          <a:prstGeom prst="rect">
            <a:avLst/>
          </a:prstGeom>
          <a:noFill/>
        </p:spPr>
        <p:txBody>
          <a:bodyPr wrap="square" rtlCol="0">
            <a:spAutoFit/>
          </a:bodyPr>
          <a:lstStyle/>
          <a:p>
            <a:pPr algn="ctr"/>
            <a:r>
              <a:rPr lang="en-US" altLang="zh-TW" sz="2400" dirty="0"/>
              <a:t>testing data x</a:t>
            </a:r>
            <a:endParaRPr lang="zh-TW" altLang="en-US" sz="2400" baseline="-25000" dirty="0"/>
          </a:p>
        </p:txBody>
      </p:sp>
      <p:sp>
        <p:nvSpPr>
          <p:cNvPr id="139" name="矩形 138"/>
          <p:cNvSpPr/>
          <p:nvPr/>
        </p:nvSpPr>
        <p:spPr>
          <a:xfrm>
            <a:off x="1818842" y="1589029"/>
            <a:ext cx="2941062" cy="523220"/>
          </a:xfrm>
          <a:prstGeom prst="rect">
            <a:avLst/>
          </a:prstGeom>
        </p:spPr>
        <p:txBody>
          <a:bodyPr wrap="none">
            <a:spAutoFit/>
          </a:bodyPr>
          <a:lstStyle/>
          <a:p>
            <a:r>
              <a:rPr lang="en-US" altLang="zh-TW" sz="2800" b="1" i="1" u="sng" dirty="0"/>
              <a:t>Testing of Dropout</a:t>
            </a:r>
            <a:endParaRPr lang="en-US" altLang="zh-TW" sz="2800" dirty="0"/>
          </a:p>
        </p:txBody>
      </p:sp>
      <p:sp>
        <p:nvSpPr>
          <p:cNvPr id="140" name="文字方塊 139"/>
          <p:cNvSpPr txBox="1"/>
          <p:nvPr/>
        </p:nvSpPr>
        <p:spPr>
          <a:xfrm rot="5400000">
            <a:off x="6277631" y="3944577"/>
            <a:ext cx="964273" cy="523220"/>
          </a:xfrm>
          <a:prstGeom prst="rect">
            <a:avLst/>
          </a:prstGeom>
          <a:noFill/>
        </p:spPr>
        <p:txBody>
          <a:bodyPr wrap="square" rtlCol="0">
            <a:spAutoFit/>
          </a:bodyPr>
          <a:lstStyle/>
          <a:p>
            <a:r>
              <a:rPr lang="en-US" altLang="zh-TW" sz="2800" dirty="0"/>
              <a:t>……</a:t>
            </a:r>
            <a:endParaRPr lang="zh-TW" altLang="en-US" sz="2800" dirty="0"/>
          </a:p>
        </p:txBody>
      </p:sp>
      <p:sp>
        <p:nvSpPr>
          <p:cNvPr id="141" name="文字方塊 140"/>
          <p:cNvSpPr txBox="1"/>
          <p:nvPr/>
        </p:nvSpPr>
        <p:spPr>
          <a:xfrm>
            <a:off x="3067011" y="6234303"/>
            <a:ext cx="2461055" cy="461665"/>
          </a:xfrm>
          <a:prstGeom prst="rect">
            <a:avLst/>
          </a:prstGeom>
          <a:noFill/>
        </p:spPr>
        <p:txBody>
          <a:bodyPr wrap="square" rtlCol="0">
            <a:spAutoFit/>
          </a:bodyPr>
          <a:lstStyle/>
          <a:p>
            <a:pPr algn="ctr"/>
            <a:r>
              <a:rPr lang="en-US" altLang="zh-TW" sz="2400" dirty="0"/>
              <a:t>average</a:t>
            </a:r>
            <a:endParaRPr lang="zh-TW" altLang="en-US" sz="2400" dirty="0"/>
          </a:p>
        </p:txBody>
      </p:sp>
      <p:cxnSp>
        <p:nvCxnSpPr>
          <p:cNvPr id="142" name="直線單箭頭接點 141"/>
          <p:cNvCxnSpPr/>
          <p:nvPr/>
        </p:nvCxnSpPr>
        <p:spPr>
          <a:xfrm flipH="1">
            <a:off x="2785193" y="2265580"/>
            <a:ext cx="2475008" cy="46635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flipH="1">
            <a:off x="4388226" y="2289349"/>
            <a:ext cx="871977" cy="42657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a:off x="5234789" y="2289348"/>
            <a:ext cx="567922" cy="45313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1" name="文字方塊 150"/>
          <p:cNvSpPr txBox="1"/>
          <p:nvPr/>
        </p:nvSpPr>
        <p:spPr>
          <a:xfrm>
            <a:off x="2216251" y="5488890"/>
            <a:ext cx="755877" cy="461665"/>
          </a:xfrm>
          <a:prstGeom prst="rect">
            <a:avLst/>
          </a:prstGeom>
          <a:noFill/>
        </p:spPr>
        <p:txBody>
          <a:bodyPr wrap="square" rtlCol="0">
            <a:spAutoFit/>
          </a:bodyPr>
          <a:lstStyle/>
          <a:p>
            <a:pPr algn="ctr"/>
            <a:r>
              <a:rPr lang="en-US" altLang="zh-TW" sz="2400" dirty="0"/>
              <a:t>y</a:t>
            </a:r>
            <a:r>
              <a:rPr lang="en-US" altLang="zh-TW" sz="2400" baseline="-25000" dirty="0"/>
              <a:t>1</a:t>
            </a:r>
            <a:endParaRPr lang="zh-TW" altLang="en-US" sz="2400" baseline="-25000" dirty="0"/>
          </a:p>
        </p:txBody>
      </p:sp>
      <p:sp>
        <p:nvSpPr>
          <p:cNvPr id="152" name="文字方塊 151"/>
          <p:cNvSpPr txBox="1"/>
          <p:nvPr/>
        </p:nvSpPr>
        <p:spPr>
          <a:xfrm>
            <a:off x="4122516" y="5533857"/>
            <a:ext cx="755877" cy="461665"/>
          </a:xfrm>
          <a:prstGeom prst="rect">
            <a:avLst/>
          </a:prstGeom>
          <a:noFill/>
        </p:spPr>
        <p:txBody>
          <a:bodyPr wrap="square" rtlCol="0">
            <a:spAutoFit/>
          </a:bodyPr>
          <a:lstStyle/>
          <a:p>
            <a:pPr algn="ctr"/>
            <a:r>
              <a:rPr lang="en-US" altLang="zh-TW" sz="2400" dirty="0"/>
              <a:t>y</a:t>
            </a:r>
            <a:r>
              <a:rPr lang="en-US" altLang="zh-TW" sz="2400" baseline="-25000" dirty="0"/>
              <a:t>2</a:t>
            </a:r>
            <a:endParaRPr lang="zh-TW" altLang="en-US" sz="2400" baseline="-25000" dirty="0"/>
          </a:p>
        </p:txBody>
      </p:sp>
      <p:sp>
        <p:nvSpPr>
          <p:cNvPr id="153" name="文字方塊 152"/>
          <p:cNvSpPr txBox="1"/>
          <p:nvPr/>
        </p:nvSpPr>
        <p:spPr>
          <a:xfrm>
            <a:off x="5492738" y="5516072"/>
            <a:ext cx="755877" cy="461665"/>
          </a:xfrm>
          <a:prstGeom prst="rect">
            <a:avLst/>
          </a:prstGeom>
          <a:noFill/>
        </p:spPr>
        <p:txBody>
          <a:bodyPr wrap="square" rtlCol="0">
            <a:spAutoFit/>
          </a:bodyPr>
          <a:lstStyle/>
          <a:p>
            <a:pPr algn="ctr"/>
            <a:r>
              <a:rPr lang="en-US" altLang="zh-TW" sz="2400" dirty="0"/>
              <a:t>y</a:t>
            </a:r>
            <a:r>
              <a:rPr lang="en-US" altLang="zh-TW" sz="2400" baseline="-25000" dirty="0"/>
              <a:t>3</a:t>
            </a:r>
            <a:endParaRPr lang="zh-TW" altLang="en-US" sz="2400" baseline="-25000" dirty="0"/>
          </a:p>
        </p:txBody>
      </p:sp>
      <p:cxnSp>
        <p:nvCxnSpPr>
          <p:cNvPr id="154" name="直線單箭頭接點 153"/>
          <p:cNvCxnSpPr/>
          <p:nvPr/>
        </p:nvCxnSpPr>
        <p:spPr>
          <a:xfrm>
            <a:off x="2736748" y="5995522"/>
            <a:ext cx="910217" cy="3779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a:stCxn id="152" idx="2"/>
          </p:cNvCxnSpPr>
          <p:nvPr/>
        </p:nvCxnSpPr>
        <p:spPr>
          <a:xfrm flipH="1">
            <a:off x="4444178" y="5995521"/>
            <a:ext cx="56276" cy="3530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p:cNvCxnSpPr/>
          <p:nvPr/>
        </p:nvCxnSpPr>
        <p:spPr>
          <a:xfrm flipH="1">
            <a:off x="4941943" y="5976372"/>
            <a:ext cx="833815" cy="3971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群組 163"/>
          <p:cNvGrpSpPr/>
          <p:nvPr/>
        </p:nvGrpSpPr>
        <p:grpSpPr>
          <a:xfrm rot="5400000">
            <a:off x="6447459" y="3546428"/>
            <a:ext cx="2893086" cy="1335452"/>
            <a:chOff x="7997554" y="1461721"/>
            <a:chExt cx="5723548" cy="2641997"/>
          </a:xfrm>
        </p:grpSpPr>
        <p:grpSp>
          <p:nvGrpSpPr>
            <p:cNvPr id="165" name="群組 164"/>
            <p:cNvGrpSpPr/>
            <p:nvPr/>
          </p:nvGrpSpPr>
          <p:grpSpPr>
            <a:xfrm>
              <a:off x="7997554" y="1461721"/>
              <a:ext cx="5723548" cy="2641997"/>
              <a:chOff x="1904899" y="2535995"/>
              <a:chExt cx="5723548" cy="2641997"/>
            </a:xfrm>
          </p:grpSpPr>
          <p:sp>
            <p:nvSpPr>
              <p:cNvPr id="169" name="橢圓 168"/>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橢圓 169"/>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1" name="橢圓 170"/>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2" name="橢圓 171"/>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3" name="橢圓 172"/>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4" name="橢圓 173"/>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5" name="矩形 174"/>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76" name="直線單箭頭接點 175"/>
              <p:cNvCxnSpPr>
                <a:stCxn id="175" idx="3"/>
                <a:endCxn id="169"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75" idx="3"/>
                <a:endCxn id="170"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75" idx="3"/>
                <a:endCxn id="171"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75" idx="3"/>
                <a:endCxn id="172"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endCxn id="173"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endCxn id="173"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endCxn id="174"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endCxn id="174"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endCxn id="173"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endCxn id="174"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endCxn id="173"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endCxn id="174"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92" idx="2"/>
                <a:endCxn id="169"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92" idx="3"/>
                <a:endCxn id="170"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92" idx="3"/>
                <a:endCxn id="171"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a:stCxn id="192" idx="3"/>
                <a:endCxn id="172"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3" name="橢圓 192"/>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橢圓 194"/>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6" name="橢圓 195"/>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7" name="矩形 196"/>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8" name="矩形 197"/>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99" name="直線單箭頭接點 198"/>
              <p:cNvCxnSpPr>
                <a:stCxn id="198" idx="3"/>
                <a:endCxn id="172"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stCxn id="197" idx="3"/>
                <a:endCxn id="172"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a:stCxn id="198" idx="3"/>
                <a:endCxn id="171"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stCxn id="198" idx="3"/>
                <a:endCxn id="170"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a:stCxn id="198" idx="3"/>
                <a:endCxn id="169"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a:stCxn id="197" idx="3"/>
                <a:endCxn id="170"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a:stCxn id="197" idx="3"/>
                <a:endCxn id="169"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207"/>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209"/>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210"/>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214"/>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直線單箭頭接點 165"/>
            <p:cNvCxnSpPr/>
            <p:nvPr/>
          </p:nvCxnSpPr>
          <p:spPr>
            <a:xfrm flipV="1">
              <a:off x="8277073" y="316318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p:cNvCxnSpPr/>
            <p:nvPr/>
          </p:nvCxnSpPr>
          <p:spPr>
            <a:xfrm flipV="1">
              <a:off x="10067356" y="3149173"/>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a:stCxn id="170" idx="6"/>
              <a:endCxn id="193" idx="2"/>
            </p:cNvCxnSpPr>
            <p:nvPr/>
          </p:nvCxnSpPr>
          <p:spPr>
            <a:xfrm flipV="1">
              <a:off x="10032662" y="1716698"/>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8686839" y="3350899"/>
            <a:ext cx="1777069" cy="830997"/>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所有的权重乘以</a:t>
            </a:r>
            <a:r>
              <a:rPr lang="en-US" altLang="zh-TW" sz="2400" dirty="0" smtClean="0">
                <a:latin typeface="Microsoft YaHei" charset="-122"/>
                <a:ea typeface="Microsoft YaHei" charset="-122"/>
                <a:cs typeface="Microsoft YaHei" charset="-122"/>
              </a:rPr>
              <a:t> 1-p</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
        <p:nvSpPr>
          <p:cNvPr id="38" name="文字方塊 37"/>
          <p:cNvSpPr txBox="1"/>
          <p:nvPr/>
        </p:nvSpPr>
        <p:spPr>
          <a:xfrm>
            <a:off x="6237451" y="6161139"/>
            <a:ext cx="933450" cy="707886"/>
          </a:xfrm>
          <a:prstGeom prst="rect">
            <a:avLst/>
          </a:prstGeom>
          <a:noFill/>
        </p:spPr>
        <p:txBody>
          <a:bodyPr wrap="square" rtlCol="0">
            <a:spAutoFit/>
          </a:bodyPr>
          <a:lstStyle/>
          <a:p>
            <a:pPr algn="ctr"/>
            <a:r>
              <a:rPr lang="zh-TW" altLang="en-US" sz="4000" b="1" dirty="0">
                <a:solidFill>
                  <a:srgbClr val="FF0000"/>
                </a:solidFill>
              </a:rPr>
              <a:t>≈</a:t>
            </a:r>
          </a:p>
        </p:txBody>
      </p:sp>
      <p:sp>
        <p:nvSpPr>
          <p:cNvPr id="226" name="文字方塊 225"/>
          <p:cNvSpPr txBox="1"/>
          <p:nvPr/>
        </p:nvSpPr>
        <p:spPr>
          <a:xfrm>
            <a:off x="7512755" y="6168113"/>
            <a:ext cx="755877" cy="523220"/>
          </a:xfrm>
          <a:prstGeom prst="rect">
            <a:avLst/>
          </a:prstGeom>
          <a:noFill/>
        </p:spPr>
        <p:txBody>
          <a:bodyPr wrap="square" rtlCol="0">
            <a:spAutoFit/>
          </a:bodyPr>
          <a:lstStyle/>
          <a:p>
            <a:pPr algn="ctr"/>
            <a:r>
              <a:rPr lang="en-US" altLang="zh-TW" sz="2800" dirty="0"/>
              <a:t>y</a:t>
            </a:r>
            <a:endParaRPr lang="zh-TW" altLang="en-US" sz="2800" baseline="-25000" dirty="0"/>
          </a:p>
        </p:txBody>
      </p:sp>
      <p:cxnSp>
        <p:nvCxnSpPr>
          <p:cNvPr id="229" name="直線單箭頭接點 228"/>
          <p:cNvCxnSpPr/>
          <p:nvPr/>
        </p:nvCxnSpPr>
        <p:spPr>
          <a:xfrm>
            <a:off x="7016560" y="2269720"/>
            <a:ext cx="869756" cy="450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229"/>
          <p:cNvCxnSpPr/>
          <p:nvPr/>
        </p:nvCxnSpPr>
        <p:spPr>
          <a:xfrm>
            <a:off x="7893354" y="5768954"/>
            <a:ext cx="0" cy="453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6301791" y="5953679"/>
            <a:ext cx="869111" cy="830997"/>
          </a:xfrm>
          <a:prstGeom prst="rect">
            <a:avLst/>
          </a:prstGeom>
          <a:noFill/>
        </p:spPr>
        <p:txBody>
          <a:bodyPr wrap="square" rtlCol="0">
            <a:spAutoFit/>
          </a:bodyPr>
          <a:lstStyle/>
          <a:p>
            <a:r>
              <a:rPr lang="en-US" altLang="zh-TW" sz="2400">
                <a:solidFill>
                  <a:srgbClr val="FF0000"/>
                </a:solidFill>
              </a:rPr>
              <a:t>?????</a:t>
            </a:r>
            <a:endParaRPr lang="zh-TW" altLang="en-US" sz="2400" dirty="0">
              <a:solidFill>
                <a:srgbClr val="FF0000"/>
              </a:solidFill>
            </a:endParaRPr>
          </a:p>
        </p:txBody>
      </p:sp>
    </p:spTree>
    <p:extLst>
      <p:ext uri="{BB962C8B-B14F-4D97-AF65-F5344CB8AC3E}">
        <p14:creationId xmlns:p14="http://schemas.microsoft.com/office/powerpoint/2010/main" val="117122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p:bldP spid="226"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群組 90"/>
          <p:cNvGrpSpPr/>
          <p:nvPr/>
        </p:nvGrpSpPr>
        <p:grpSpPr>
          <a:xfrm>
            <a:off x="2042307" y="1043724"/>
            <a:ext cx="2219144" cy="2237219"/>
            <a:chOff x="518307" y="1043723"/>
            <a:chExt cx="2219144" cy="2237219"/>
          </a:xfrm>
        </p:grpSpPr>
        <p:sp>
          <p:nvSpPr>
            <p:cNvPr id="23" name="橢圓 22"/>
            <p:cNvSpPr/>
            <p:nvPr/>
          </p:nvSpPr>
          <p:spPr>
            <a:xfrm>
              <a:off x="1297764" y="2216925"/>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p:cNvCxnSpPr/>
            <p:nvPr/>
          </p:nvCxnSpPr>
          <p:spPr>
            <a:xfrm flipV="1">
              <a:off x="1429812" y="2348973"/>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642506" y="2872907"/>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518307" y="1692459"/>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27" name="文字方塊 26"/>
            <p:cNvSpPr txBox="1"/>
            <p:nvPr/>
          </p:nvSpPr>
          <p:spPr>
            <a:xfrm>
              <a:off x="2069794" y="1708985"/>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28" name="直線單箭頭接點 27"/>
            <p:cNvCxnSpPr>
              <a:endCxn id="23" idx="1"/>
            </p:cNvCxnSpPr>
            <p:nvPr/>
          </p:nvCxnSpPr>
          <p:spPr>
            <a:xfrm>
              <a:off x="822832" y="1510481"/>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endCxn id="23" idx="7"/>
            </p:cNvCxnSpPr>
            <p:nvPr/>
          </p:nvCxnSpPr>
          <p:spPr>
            <a:xfrm flipH="1">
              <a:off x="1857680" y="1510481"/>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0834" y="104372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5" name="矩形 54"/>
            <p:cNvSpPr/>
            <p:nvPr/>
          </p:nvSpPr>
          <p:spPr>
            <a:xfrm>
              <a:off x="2133061" y="1065495"/>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grpSp>
        <p:nvGrpSpPr>
          <p:cNvPr id="92" name="群組 91"/>
          <p:cNvGrpSpPr/>
          <p:nvPr/>
        </p:nvGrpSpPr>
        <p:grpSpPr>
          <a:xfrm>
            <a:off x="4640120" y="1037652"/>
            <a:ext cx="2219144" cy="2243290"/>
            <a:chOff x="3116120" y="1037652"/>
            <a:chExt cx="2219144" cy="2243290"/>
          </a:xfrm>
        </p:grpSpPr>
        <p:sp>
          <p:nvSpPr>
            <p:cNvPr id="30" name="橢圓 29"/>
            <p:cNvSpPr/>
            <p:nvPr/>
          </p:nvSpPr>
          <p:spPr>
            <a:xfrm>
              <a:off x="3895577" y="2216925"/>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p:cNvCxnSpPr/>
            <p:nvPr/>
          </p:nvCxnSpPr>
          <p:spPr>
            <a:xfrm flipV="1">
              <a:off x="4027625" y="2348973"/>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4240319" y="2872907"/>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3116120" y="1692459"/>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34" name="文字方塊 33"/>
            <p:cNvSpPr txBox="1"/>
            <p:nvPr/>
          </p:nvSpPr>
          <p:spPr>
            <a:xfrm>
              <a:off x="4667607" y="1708985"/>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35" name="直線單箭頭接點 34"/>
            <p:cNvCxnSpPr>
              <a:endCxn id="30" idx="1"/>
            </p:cNvCxnSpPr>
            <p:nvPr/>
          </p:nvCxnSpPr>
          <p:spPr>
            <a:xfrm>
              <a:off x="3420645" y="1510481"/>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endCxn id="30" idx="7"/>
            </p:cNvCxnSpPr>
            <p:nvPr/>
          </p:nvCxnSpPr>
          <p:spPr>
            <a:xfrm flipH="1">
              <a:off x="4455493" y="1510481"/>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151006" y="1037652"/>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7" name="矩形 56"/>
            <p:cNvSpPr/>
            <p:nvPr/>
          </p:nvSpPr>
          <p:spPr>
            <a:xfrm>
              <a:off x="4653233" y="105942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51" name="群組 50"/>
            <p:cNvGrpSpPr/>
            <p:nvPr/>
          </p:nvGrpSpPr>
          <p:grpSpPr>
            <a:xfrm>
              <a:off x="3183188" y="1085048"/>
              <a:ext cx="365326" cy="367349"/>
              <a:chOff x="-1866900" y="1906630"/>
              <a:chExt cx="365326" cy="367349"/>
            </a:xfrm>
          </p:grpSpPr>
          <p:cxnSp>
            <p:nvCxnSpPr>
              <p:cNvPr id="52" name="直線接點 5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93" name="群組 92"/>
          <p:cNvGrpSpPr/>
          <p:nvPr/>
        </p:nvGrpSpPr>
        <p:grpSpPr>
          <a:xfrm>
            <a:off x="2040672" y="3953755"/>
            <a:ext cx="2219144" cy="2125361"/>
            <a:chOff x="516672" y="3953754"/>
            <a:chExt cx="2219144" cy="2125361"/>
          </a:xfrm>
        </p:grpSpPr>
        <p:sp>
          <p:nvSpPr>
            <p:cNvPr id="37" name="橢圓 36"/>
            <p:cNvSpPr/>
            <p:nvPr/>
          </p:nvSpPr>
          <p:spPr>
            <a:xfrm>
              <a:off x="1296129" y="501509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接點 37"/>
            <p:cNvCxnSpPr/>
            <p:nvPr/>
          </p:nvCxnSpPr>
          <p:spPr>
            <a:xfrm flipV="1">
              <a:off x="1428177" y="514714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1640871" y="5671080"/>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516672" y="4490632"/>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41" name="文字方塊 40"/>
            <p:cNvSpPr txBox="1"/>
            <p:nvPr/>
          </p:nvSpPr>
          <p:spPr>
            <a:xfrm>
              <a:off x="2068159" y="4507158"/>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42" name="直線單箭頭接點 41"/>
            <p:cNvCxnSpPr>
              <a:endCxn id="37" idx="1"/>
            </p:cNvCxnSpPr>
            <p:nvPr/>
          </p:nvCxnSpPr>
          <p:spPr>
            <a:xfrm>
              <a:off x="821197" y="430865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endCxn id="37" idx="7"/>
            </p:cNvCxnSpPr>
            <p:nvPr/>
          </p:nvCxnSpPr>
          <p:spPr>
            <a:xfrm flipH="1">
              <a:off x="1856045" y="430865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625354" y="395375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9" name="矩形 58"/>
            <p:cNvSpPr/>
            <p:nvPr/>
          </p:nvSpPr>
          <p:spPr>
            <a:xfrm>
              <a:off x="2127581" y="3975526"/>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62" name="群組 61"/>
            <p:cNvGrpSpPr/>
            <p:nvPr/>
          </p:nvGrpSpPr>
          <p:grpSpPr>
            <a:xfrm>
              <a:off x="2160376" y="4016851"/>
              <a:ext cx="365326" cy="367349"/>
              <a:chOff x="-1866900" y="1906630"/>
              <a:chExt cx="365326" cy="367349"/>
            </a:xfrm>
          </p:grpSpPr>
          <p:cxnSp>
            <p:nvCxnSpPr>
              <p:cNvPr id="63" name="直線接點 6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94" name="群組 93"/>
          <p:cNvGrpSpPr/>
          <p:nvPr/>
        </p:nvGrpSpPr>
        <p:grpSpPr>
          <a:xfrm>
            <a:off x="4640120" y="3966571"/>
            <a:ext cx="2219144" cy="2112544"/>
            <a:chOff x="3116120" y="3966571"/>
            <a:chExt cx="2219144" cy="2112544"/>
          </a:xfrm>
        </p:grpSpPr>
        <p:sp>
          <p:nvSpPr>
            <p:cNvPr id="44" name="橢圓 43"/>
            <p:cNvSpPr/>
            <p:nvPr/>
          </p:nvSpPr>
          <p:spPr>
            <a:xfrm>
              <a:off x="3895577" y="501509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5" name="直線接點 44"/>
            <p:cNvCxnSpPr/>
            <p:nvPr/>
          </p:nvCxnSpPr>
          <p:spPr>
            <a:xfrm flipV="1">
              <a:off x="4027625" y="514714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4240319" y="5671080"/>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46"/>
            <p:cNvSpPr txBox="1"/>
            <p:nvPr/>
          </p:nvSpPr>
          <p:spPr>
            <a:xfrm>
              <a:off x="3116120" y="4490632"/>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48" name="文字方塊 47"/>
            <p:cNvSpPr txBox="1"/>
            <p:nvPr/>
          </p:nvSpPr>
          <p:spPr>
            <a:xfrm>
              <a:off x="4667607" y="4507158"/>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49" name="直線單箭頭接點 48"/>
            <p:cNvCxnSpPr>
              <a:endCxn id="44" idx="1"/>
            </p:cNvCxnSpPr>
            <p:nvPr/>
          </p:nvCxnSpPr>
          <p:spPr>
            <a:xfrm>
              <a:off x="3420645" y="430865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endCxn id="44" idx="7"/>
            </p:cNvCxnSpPr>
            <p:nvPr/>
          </p:nvCxnSpPr>
          <p:spPr>
            <a:xfrm flipH="1">
              <a:off x="4455493" y="430865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3249189" y="3966571"/>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61" name="矩形 60"/>
            <p:cNvSpPr/>
            <p:nvPr/>
          </p:nvSpPr>
          <p:spPr>
            <a:xfrm>
              <a:off x="4751416" y="398834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65" name="群組 64"/>
            <p:cNvGrpSpPr/>
            <p:nvPr/>
          </p:nvGrpSpPr>
          <p:grpSpPr>
            <a:xfrm>
              <a:off x="3287458" y="4011452"/>
              <a:ext cx="365326" cy="367349"/>
              <a:chOff x="-1866900" y="1906630"/>
              <a:chExt cx="365326" cy="367349"/>
            </a:xfrm>
          </p:grpSpPr>
          <p:cxnSp>
            <p:nvCxnSpPr>
              <p:cNvPr id="66" name="直線接點 65"/>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8" name="群組 67"/>
            <p:cNvGrpSpPr/>
            <p:nvPr/>
          </p:nvGrpSpPr>
          <p:grpSpPr>
            <a:xfrm>
              <a:off x="4829126" y="4065141"/>
              <a:ext cx="365326" cy="367349"/>
              <a:chOff x="-1866900" y="1906630"/>
              <a:chExt cx="365326" cy="367349"/>
            </a:xfrm>
          </p:grpSpPr>
          <p:cxnSp>
            <p:nvCxnSpPr>
              <p:cNvPr id="69" name="直線接點 6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71" name="文字方塊 70"/>
          <p:cNvSpPr txBox="1"/>
          <p:nvPr/>
        </p:nvSpPr>
        <p:spPr>
          <a:xfrm>
            <a:off x="2040673" y="3231039"/>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r>
              <a:rPr lang="en-US" altLang="zh-TW" sz="2400" dirty="0"/>
              <a:t>+w</a:t>
            </a:r>
            <a:r>
              <a:rPr lang="en-US" altLang="zh-TW" sz="2400" baseline="-25000" dirty="0"/>
              <a:t>2</a:t>
            </a:r>
            <a:r>
              <a:rPr lang="en-US" altLang="zh-TW" sz="2400" dirty="0"/>
              <a:t>x</a:t>
            </a:r>
            <a:r>
              <a:rPr lang="en-US" altLang="zh-TW" sz="2400" baseline="-25000" dirty="0"/>
              <a:t>2</a:t>
            </a:r>
            <a:endParaRPr lang="zh-TW" altLang="en-US" sz="2400" baseline="-25000" dirty="0"/>
          </a:p>
        </p:txBody>
      </p:sp>
      <p:sp>
        <p:nvSpPr>
          <p:cNvPr id="72" name="文字方塊 71"/>
          <p:cNvSpPr txBox="1"/>
          <p:nvPr/>
        </p:nvSpPr>
        <p:spPr>
          <a:xfrm>
            <a:off x="4610868" y="3233366"/>
            <a:ext cx="2248397" cy="461665"/>
          </a:xfrm>
          <a:prstGeom prst="rect">
            <a:avLst/>
          </a:prstGeom>
          <a:noFill/>
        </p:spPr>
        <p:txBody>
          <a:bodyPr wrap="square" rtlCol="0">
            <a:spAutoFit/>
          </a:bodyPr>
          <a:lstStyle/>
          <a:p>
            <a:pPr algn="ctr"/>
            <a:r>
              <a:rPr lang="en-US" altLang="zh-TW" sz="2400" dirty="0"/>
              <a:t>z=w</a:t>
            </a:r>
            <a:r>
              <a:rPr lang="en-US" altLang="zh-TW" sz="2400" baseline="-25000" dirty="0"/>
              <a:t>2</a:t>
            </a:r>
            <a:r>
              <a:rPr lang="en-US" altLang="zh-TW" sz="2400" dirty="0"/>
              <a:t>x</a:t>
            </a:r>
            <a:r>
              <a:rPr lang="en-US" altLang="zh-TW" sz="2400" baseline="-25000" dirty="0"/>
              <a:t>2</a:t>
            </a:r>
            <a:endParaRPr lang="zh-TW" altLang="en-US" sz="2400" baseline="-25000" dirty="0"/>
          </a:p>
        </p:txBody>
      </p:sp>
      <p:sp>
        <p:nvSpPr>
          <p:cNvPr id="73" name="文字方塊 72"/>
          <p:cNvSpPr txBox="1"/>
          <p:nvPr/>
        </p:nvSpPr>
        <p:spPr>
          <a:xfrm>
            <a:off x="2023922" y="6043860"/>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endParaRPr lang="zh-TW" altLang="en-US" sz="2400" baseline="-25000" dirty="0"/>
          </a:p>
        </p:txBody>
      </p:sp>
      <p:sp>
        <p:nvSpPr>
          <p:cNvPr id="74" name="文字方塊 73"/>
          <p:cNvSpPr txBox="1"/>
          <p:nvPr/>
        </p:nvSpPr>
        <p:spPr>
          <a:xfrm>
            <a:off x="4640121" y="6083617"/>
            <a:ext cx="2248397" cy="461665"/>
          </a:xfrm>
          <a:prstGeom prst="rect">
            <a:avLst/>
          </a:prstGeom>
          <a:noFill/>
        </p:spPr>
        <p:txBody>
          <a:bodyPr wrap="square" rtlCol="0">
            <a:spAutoFit/>
          </a:bodyPr>
          <a:lstStyle/>
          <a:p>
            <a:pPr algn="ctr"/>
            <a:r>
              <a:rPr lang="en-US" altLang="zh-TW" sz="2400" dirty="0"/>
              <a:t>z=0</a:t>
            </a:r>
            <a:endParaRPr lang="zh-TW" altLang="en-US" sz="2400" baseline="-25000" dirty="0"/>
          </a:p>
        </p:txBody>
      </p:sp>
      <p:sp>
        <p:nvSpPr>
          <p:cNvPr id="75" name="橢圓 74"/>
          <p:cNvSpPr/>
          <p:nvPr/>
        </p:nvSpPr>
        <p:spPr>
          <a:xfrm>
            <a:off x="8509165" y="487903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p:cNvCxnSpPr/>
          <p:nvPr/>
        </p:nvCxnSpPr>
        <p:spPr>
          <a:xfrm flipV="1">
            <a:off x="8641213" y="501108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8853907" y="5535021"/>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7812480" y="3700822"/>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79" name="矩形 78"/>
          <p:cNvSpPr/>
          <p:nvPr/>
        </p:nvSpPr>
        <p:spPr>
          <a:xfrm>
            <a:off x="9314707" y="372259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sp>
        <p:nvSpPr>
          <p:cNvPr id="80" name="文字方塊 79"/>
          <p:cNvSpPr txBox="1"/>
          <p:nvPr/>
        </p:nvSpPr>
        <p:spPr>
          <a:xfrm>
            <a:off x="7729709" y="4354573"/>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81" name="文字方塊 80"/>
          <p:cNvSpPr txBox="1"/>
          <p:nvPr/>
        </p:nvSpPr>
        <p:spPr>
          <a:xfrm>
            <a:off x="9521472" y="4390977"/>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83" name="直線單箭頭接點 82"/>
          <p:cNvCxnSpPr>
            <a:endCxn id="75" idx="1"/>
          </p:cNvCxnSpPr>
          <p:nvPr/>
        </p:nvCxnSpPr>
        <p:spPr>
          <a:xfrm>
            <a:off x="8034233" y="417259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75" idx="7"/>
          </p:cNvCxnSpPr>
          <p:nvPr/>
        </p:nvCxnSpPr>
        <p:spPr>
          <a:xfrm flipH="1">
            <a:off x="9069081" y="417259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文字方塊 84"/>
              <p:cNvSpPr txBox="1"/>
              <p:nvPr/>
            </p:nvSpPr>
            <p:spPr>
              <a:xfrm>
                <a:off x="7649570" y="4234474"/>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solidFill>
                                <a:srgbClr val="FF0000"/>
                              </a:solidFill>
                              <a:latin typeface="Cambria Math"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6125570" y="4234473"/>
                <a:ext cx="238848" cy="691471"/>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p:cNvSpPr txBox="1"/>
              <p:nvPr/>
            </p:nvSpPr>
            <p:spPr>
              <a:xfrm>
                <a:off x="9429905" y="4276073"/>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solidFill>
                                <a:srgbClr val="FF0000"/>
                              </a:solidFill>
                              <a:latin typeface="Cambria Math"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xmlns="">
          <p:sp>
            <p:nvSpPr>
              <p:cNvPr id="86" name="文字方塊 85"/>
              <p:cNvSpPr txBox="1">
                <a:spLocks noRot="1" noChangeAspect="1" noMove="1" noResize="1" noEditPoints="1" noAdjustHandles="1" noChangeArrowheads="1" noChangeShapeType="1" noTextEdit="1"/>
              </p:cNvSpPr>
              <p:nvPr/>
            </p:nvSpPr>
            <p:spPr>
              <a:xfrm>
                <a:off x="7905905" y="4276072"/>
                <a:ext cx="238848" cy="691471"/>
              </a:xfrm>
              <a:prstGeom prst="rect">
                <a:avLst/>
              </a:prstGeom>
              <a:blipFill>
                <a:blip r:embed="rId3"/>
                <a:stretch>
                  <a:fillRect/>
                </a:stretch>
              </a:blipFill>
            </p:spPr>
            <p:txBody>
              <a:bodyPr/>
              <a:lstStyle/>
              <a:p>
                <a:r>
                  <a:rPr lang="zh-TW" altLang="en-US">
                    <a:noFill/>
                  </a:rPr>
                  <a:t> </a:t>
                </a:r>
              </a:p>
            </p:txBody>
          </p:sp>
        </mc:Fallback>
      </mc:AlternateContent>
      <p:grpSp>
        <p:nvGrpSpPr>
          <p:cNvPr id="90" name="群組 89"/>
          <p:cNvGrpSpPr/>
          <p:nvPr/>
        </p:nvGrpSpPr>
        <p:grpSpPr>
          <a:xfrm>
            <a:off x="7620841" y="288910"/>
            <a:ext cx="2432630" cy="2873769"/>
            <a:chOff x="6096841" y="288909"/>
            <a:chExt cx="2432630" cy="2873769"/>
          </a:xfrm>
        </p:grpSpPr>
        <p:grpSp>
          <p:nvGrpSpPr>
            <p:cNvPr id="87" name="群組 86"/>
            <p:cNvGrpSpPr/>
            <p:nvPr/>
          </p:nvGrpSpPr>
          <p:grpSpPr>
            <a:xfrm>
              <a:off x="6205708" y="468942"/>
              <a:ext cx="2248397" cy="2605113"/>
              <a:chOff x="6310492" y="287501"/>
              <a:chExt cx="2248397" cy="2605113"/>
            </a:xfrm>
          </p:grpSpPr>
          <p:sp>
            <p:nvSpPr>
              <p:cNvPr id="6" name="橢圓 5"/>
              <p:cNvSpPr/>
              <p:nvPr/>
            </p:nvSpPr>
            <p:spPr>
              <a:xfrm>
                <a:off x="7089949" y="1465717"/>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flipV="1">
                <a:off x="7221997" y="1597765"/>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434691" y="2121699"/>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93264" y="287501"/>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14" name="矩形 13"/>
              <p:cNvSpPr/>
              <p:nvPr/>
            </p:nvSpPr>
            <p:spPr>
              <a:xfrm>
                <a:off x="7895491" y="30927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sp>
            <p:nvSpPr>
              <p:cNvPr id="15" name="文字方塊 14"/>
              <p:cNvSpPr txBox="1"/>
              <p:nvPr/>
            </p:nvSpPr>
            <p:spPr>
              <a:xfrm>
                <a:off x="6310492" y="941251"/>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16" name="文字方塊 15"/>
              <p:cNvSpPr txBox="1"/>
              <p:nvPr/>
            </p:nvSpPr>
            <p:spPr>
              <a:xfrm>
                <a:off x="7861979" y="957777"/>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17" name="文字方塊 16"/>
              <p:cNvSpPr txBox="1"/>
              <p:nvPr/>
            </p:nvSpPr>
            <p:spPr>
              <a:xfrm>
                <a:off x="6310492" y="2430949"/>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r>
                  <a:rPr lang="en-US" altLang="zh-TW" sz="2400" dirty="0"/>
                  <a:t>+w</a:t>
                </a:r>
                <a:r>
                  <a:rPr lang="en-US" altLang="zh-TW" sz="2400" baseline="-25000" dirty="0"/>
                  <a:t>2</a:t>
                </a:r>
                <a:r>
                  <a:rPr lang="en-US" altLang="zh-TW" sz="2400" dirty="0"/>
                  <a:t>x</a:t>
                </a:r>
                <a:r>
                  <a:rPr lang="en-US" altLang="zh-TW" sz="2400" baseline="-25000" dirty="0"/>
                  <a:t>2</a:t>
                </a:r>
                <a:endParaRPr lang="zh-TW" altLang="en-US" sz="2400" baseline="-25000" dirty="0"/>
              </a:p>
            </p:txBody>
          </p:sp>
          <p:cxnSp>
            <p:nvCxnSpPr>
              <p:cNvPr id="19" name="直線單箭頭接點 18"/>
              <p:cNvCxnSpPr>
                <a:endCxn id="6" idx="1"/>
              </p:cNvCxnSpPr>
              <p:nvPr/>
            </p:nvCxnSpPr>
            <p:spPr>
              <a:xfrm>
                <a:off x="6615017" y="759273"/>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6" idx="7"/>
              </p:cNvCxnSpPr>
              <p:nvPr/>
            </p:nvCxnSpPr>
            <p:spPr>
              <a:xfrm flipH="1">
                <a:off x="7649865" y="759273"/>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矩形 87"/>
            <p:cNvSpPr/>
            <p:nvPr/>
          </p:nvSpPr>
          <p:spPr>
            <a:xfrm>
              <a:off x="6096841" y="288909"/>
              <a:ext cx="2432630" cy="287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89" name="文字方塊 88"/>
              <p:cNvSpPr txBox="1"/>
              <p:nvPr/>
            </p:nvSpPr>
            <p:spPr>
              <a:xfrm>
                <a:off x="7423722" y="5787010"/>
                <a:ext cx="274395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r>
                        <a:rPr lang="en-US" altLang="zh-TW" sz="2400" i="1">
                          <a:latin typeface="Cambria Math" panose="02040503050406030204" pitchFamily="18" charset="0"/>
                        </a:rPr>
                        <m:t>=</m:t>
                      </m:r>
                      <m:f>
                        <m:fPr>
                          <m:ctrlPr>
                            <a:rPr lang="en-US" altLang="zh-TW" sz="2400" i="1">
                              <a:solidFill>
                                <a:srgbClr val="FF0000"/>
                              </a:solidFill>
                              <a:latin typeface="Cambria Math"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sSub>
                        <m:sSubPr>
                          <m:ctrlPr>
                            <a:rPr lang="en-US" altLang="zh-TW" sz="2400" i="1">
                              <a:latin typeface="Cambria Math"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f>
                        <m:fPr>
                          <m:ctrlPr>
                            <a:rPr lang="en-US" altLang="zh-TW" sz="2400" i="1">
                              <a:solidFill>
                                <a:srgbClr val="FF0000"/>
                              </a:solidFill>
                              <a:latin typeface="Cambria Math"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sSub>
                        <m:sSubPr>
                          <m:ctrlPr>
                            <a:rPr lang="en-US" altLang="zh-TW" sz="2400" i="1">
                              <a:latin typeface="Cambria Math"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sSub>
                        <m:sSubPr>
                          <m:ctrlPr>
                            <a:rPr lang="en-US" altLang="zh-TW" sz="2400" i="1">
                              <a:latin typeface="Cambria Math"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89" name="文字方塊 88"/>
              <p:cNvSpPr txBox="1">
                <a:spLocks noRot="1" noChangeAspect="1" noMove="1" noResize="1" noEditPoints="1" noAdjustHandles="1" noChangeArrowheads="1" noChangeShapeType="1" noTextEdit="1"/>
              </p:cNvSpPr>
              <p:nvPr/>
            </p:nvSpPr>
            <p:spPr>
              <a:xfrm>
                <a:off x="5899722" y="5787009"/>
                <a:ext cx="2743956" cy="691471"/>
              </a:xfrm>
              <a:prstGeom prst="rect">
                <a:avLst/>
              </a:prstGeom>
              <a:blipFill>
                <a:blip r:embed="rId4"/>
                <a:stretch>
                  <a:fillRect/>
                </a:stretch>
              </a:blipFill>
            </p:spPr>
            <p:txBody>
              <a:bodyPr/>
              <a:lstStyle/>
              <a:p>
                <a:r>
                  <a:rPr lang="zh-TW" altLang="en-US">
                    <a:noFill/>
                  </a:rPr>
                  <a:t> </a:t>
                </a:r>
              </a:p>
            </p:txBody>
          </p:sp>
        </mc:Fallback>
      </mc:AlternateContent>
      <p:sp>
        <p:nvSpPr>
          <p:cNvPr id="4" name="标题 3"/>
          <p:cNvSpPr>
            <a:spLocks noGrp="1"/>
          </p:cNvSpPr>
          <p:nvPr>
            <p:ph type="title"/>
          </p:nvPr>
        </p:nvSpPr>
        <p:spPr>
          <a:xfrm>
            <a:off x="736132" y="176433"/>
            <a:ext cx="9753146" cy="674233"/>
          </a:xfrm>
        </p:spPr>
        <p:txBody>
          <a:bodyPr/>
          <a:lstStyle/>
          <a:p>
            <a:r>
              <a:rPr lang="en-US" altLang="zh-TW" i="1" u="sng" dirty="0"/>
              <a:t>Testing of </a:t>
            </a:r>
            <a:r>
              <a:rPr lang="en-US" altLang="zh-TW" i="1" u="sng" dirty="0" smtClean="0"/>
              <a:t>Dropout</a:t>
            </a:r>
            <a:endParaRPr kumimoji="1" lang="zh-CN" altLang="en-US" dirty="0"/>
          </a:p>
        </p:txBody>
      </p:sp>
      <p:sp>
        <p:nvSpPr>
          <p:cNvPr id="7" name="内容占位符 6"/>
          <p:cNvSpPr>
            <a:spLocks noGrp="1"/>
          </p:cNvSpPr>
          <p:nvPr>
            <p:ph sz="quarter" idx="10"/>
          </p:nvPr>
        </p:nvSpPr>
        <p:spPr/>
        <p:txBody>
          <a:bodyPr/>
          <a:lstStyle/>
          <a:p>
            <a:endParaRPr kumimoji="1" lang="zh-CN" altLang="en-US" dirty="0"/>
          </a:p>
        </p:txBody>
      </p:sp>
    </p:spTree>
    <p:extLst>
      <p:ext uri="{BB962C8B-B14F-4D97-AF65-F5344CB8AC3E}">
        <p14:creationId xmlns:p14="http://schemas.microsoft.com/office/powerpoint/2010/main" val="132414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78" grpId="0" animBg="1"/>
      <p:bldP spid="79" grpId="0" animBg="1"/>
      <p:bldP spid="80" grpId="0"/>
      <p:bldP spid="81" grpId="0"/>
      <p:bldP spid="85" grpId="0"/>
      <p:bldP spid="86" grpId="0"/>
      <p:bldP spid="8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矩形 129"/>
          <p:cNvSpPr/>
          <p:nvPr/>
        </p:nvSpPr>
        <p:spPr>
          <a:xfrm>
            <a:off x="9483846" y="1876481"/>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9" name="矩形 128"/>
          <p:cNvSpPr/>
          <p:nvPr/>
        </p:nvSpPr>
        <p:spPr>
          <a:xfrm>
            <a:off x="7833431" y="1910451"/>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 name="内容占位符 4"/>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smtClean="0"/>
              <a:t>梯度消失 </a:t>
            </a:r>
            <a:endParaRPr lang="zh-TW" altLang="en-US" dirty="0"/>
          </a:p>
        </p:txBody>
      </p:sp>
      <p:sp>
        <p:nvSpPr>
          <p:cNvPr id="61" name="矩形 60"/>
          <p:cNvSpPr/>
          <p:nvPr/>
        </p:nvSpPr>
        <p:spPr>
          <a:xfrm>
            <a:off x="3335753" y="195803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矩形 61"/>
          <p:cNvSpPr/>
          <p:nvPr/>
        </p:nvSpPr>
        <p:spPr>
          <a:xfrm>
            <a:off x="4661339" y="19416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3" name="矩形 62"/>
          <p:cNvSpPr/>
          <p:nvPr/>
        </p:nvSpPr>
        <p:spPr>
          <a:xfrm>
            <a:off x="6694676" y="19688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矩形 63"/>
          <p:cNvSpPr/>
          <p:nvPr/>
        </p:nvSpPr>
        <p:spPr>
          <a:xfrm>
            <a:off x="2152651" y="198567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65" name="直線單箭頭接點 64"/>
          <p:cNvCxnSpPr/>
          <p:nvPr/>
        </p:nvCxnSpPr>
        <p:spPr>
          <a:xfrm>
            <a:off x="7081484" y="3017247"/>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7190800" y="4263137"/>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7057600" y="2238444"/>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2221038" y="27033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9" name="矩形 68"/>
          <p:cNvSpPr/>
          <p:nvPr/>
        </p:nvSpPr>
        <p:spPr>
          <a:xfrm>
            <a:off x="2226856" y="213303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0" name="Object 12"/>
          <p:cNvGraphicFramePr>
            <a:graphicFrameLocks noChangeAspect="1"/>
          </p:cNvGraphicFramePr>
          <p:nvPr>
            <p:extLst/>
          </p:nvPr>
        </p:nvGraphicFramePr>
        <p:xfrm>
          <a:off x="2239555" y="2037787"/>
          <a:ext cx="325438" cy="461962"/>
        </p:xfrm>
        <a:graphic>
          <a:graphicData uri="http://schemas.openxmlformats.org/presentationml/2006/ole">
            <mc:AlternateContent xmlns:mc="http://schemas.openxmlformats.org/markup-compatibility/2006">
              <mc:Choice xmlns:v="urn:schemas-microsoft-com:vml" Requires="v">
                <p:oleObj spid="_x0000_s48293"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2239555" y="203778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12"/>
          <p:cNvGraphicFramePr>
            <a:graphicFrameLocks noChangeAspect="1"/>
          </p:cNvGraphicFramePr>
          <p:nvPr>
            <p:extLst/>
          </p:nvPr>
        </p:nvGraphicFramePr>
        <p:xfrm>
          <a:off x="2244852" y="2620517"/>
          <a:ext cx="352425" cy="461963"/>
        </p:xfrm>
        <a:graphic>
          <a:graphicData uri="http://schemas.openxmlformats.org/presentationml/2006/ole">
            <mc:AlternateContent xmlns:mc="http://schemas.openxmlformats.org/markup-compatibility/2006">
              <mc:Choice xmlns:v="urn:schemas-microsoft-com:vml" Requires="v">
                <p:oleObj spid="_x0000_s48294"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2244852" y="262051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橢圓 71"/>
          <p:cNvSpPr/>
          <p:nvPr/>
        </p:nvSpPr>
        <p:spPr>
          <a:xfrm>
            <a:off x="3432863" y="19690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3" name="橢圓 72"/>
          <p:cNvSpPr/>
          <p:nvPr/>
        </p:nvSpPr>
        <p:spPr>
          <a:xfrm>
            <a:off x="3435205" y="27476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4" name="橢圓 73"/>
          <p:cNvSpPr/>
          <p:nvPr/>
        </p:nvSpPr>
        <p:spPr>
          <a:xfrm>
            <a:off x="3423572" y="39756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5" name="文字方塊 74"/>
          <p:cNvSpPr txBox="1"/>
          <p:nvPr/>
        </p:nvSpPr>
        <p:spPr>
          <a:xfrm rot="5400000">
            <a:off x="3420826"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6" name="矩形 75"/>
          <p:cNvSpPr/>
          <p:nvPr/>
        </p:nvSpPr>
        <p:spPr>
          <a:xfrm>
            <a:off x="2230563" y="4101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7" name="Object 12"/>
          <p:cNvGraphicFramePr>
            <a:graphicFrameLocks noChangeAspect="1"/>
          </p:cNvGraphicFramePr>
          <p:nvPr>
            <p:extLst/>
          </p:nvPr>
        </p:nvGraphicFramePr>
        <p:xfrm>
          <a:off x="2227447" y="4004869"/>
          <a:ext cx="407988" cy="488950"/>
        </p:xfrm>
        <a:graphic>
          <a:graphicData uri="http://schemas.openxmlformats.org/presentationml/2006/ole">
            <mc:AlternateContent xmlns:mc="http://schemas.openxmlformats.org/markup-compatibility/2006">
              <mc:Choice xmlns:v="urn:schemas-microsoft-com:vml" Requires="v">
                <p:oleObj spid="_x0000_s48295" name="方程式" r:id="rId7" imgW="190440" imgH="228600" progId="Equation.3">
                  <p:embed/>
                </p:oleObj>
              </mc:Choice>
              <mc:Fallback>
                <p:oleObj name="方程式" r:id="rId7" imgW="190440" imgH="228600" progId="Equation.3">
                  <p:embed/>
                  <p:pic>
                    <p:nvPicPr>
                      <p:cNvPr id="0" name=""/>
                      <p:cNvPicPr>
                        <a:picLocks noChangeAspect="1" noChangeArrowheads="1"/>
                      </p:cNvPicPr>
                      <p:nvPr/>
                    </p:nvPicPr>
                    <p:blipFill>
                      <a:blip r:embed="rId8"/>
                      <a:srcRect/>
                      <a:stretch>
                        <a:fillRect/>
                      </a:stretch>
                    </p:blipFill>
                    <p:spPr bwMode="auto">
                      <a:xfrm>
                        <a:off x="2227447" y="400486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文字方塊 77"/>
          <p:cNvSpPr txBox="1"/>
          <p:nvPr/>
        </p:nvSpPr>
        <p:spPr>
          <a:xfrm rot="5400000">
            <a:off x="2106496" y="338606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9" name="橢圓 78"/>
          <p:cNvSpPr/>
          <p:nvPr/>
        </p:nvSpPr>
        <p:spPr>
          <a:xfrm>
            <a:off x="4748425" y="196903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4750767" y="27476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4739134" y="39756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4736388"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橢圓 82"/>
          <p:cNvSpPr/>
          <p:nvPr/>
        </p:nvSpPr>
        <p:spPr>
          <a:xfrm>
            <a:off x="6770520" y="196072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橢圓 83"/>
          <p:cNvSpPr/>
          <p:nvPr/>
        </p:nvSpPr>
        <p:spPr>
          <a:xfrm>
            <a:off x="6772862" y="272063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5" name="橢圓 84"/>
          <p:cNvSpPr/>
          <p:nvPr/>
        </p:nvSpPr>
        <p:spPr>
          <a:xfrm>
            <a:off x="6779890" y="396730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6" name="文字方塊 85"/>
          <p:cNvSpPr txBox="1"/>
          <p:nvPr/>
        </p:nvSpPr>
        <p:spPr>
          <a:xfrm rot="5400000">
            <a:off x="6777144" y="33864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7" name="文字方塊 86"/>
          <p:cNvSpPr txBox="1"/>
          <p:nvPr/>
        </p:nvSpPr>
        <p:spPr>
          <a:xfrm>
            <a:off x="5320471" y="191045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5338094" y="26959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9" name="文字方塊 88"/>
          <p:cNvSpPr txBox="1"/>
          <p:nvPr/>
        </p:nvSpPr>
        <p:spPr>
          <a:xfrm>
            <a:off x="5350274" y="3952241"/>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90" name="直線單箭頭接點 89"/>
          <p:cNvCxnSpPr>
            <a:stCxn id="72" idx="6"/>
            <a:endCxn id="79" idx="2"/>
          </p:cNvCxnSpPr>
          <p:nvPr/>
        </p:nvCxnSpPr>
        <p:spPr>
          <a:xfrm>
            <a:off x="4007021" y="225611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4007021" y="304786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3997730" y="426983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73" idx="6"/>
            <a:endCxn id="79" idx="2"/>
          </p:cNvCxnSpPr>
          <p:nvPr/>
        </p:nvCxnSpPr>
        <p:spPr>
          <a:xfrm flipV="1">
            <a:off x="4009363" y="225611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72" idx="6"/>
            <a:endCxn id="80" idx="2"/>
          </p:cNvCxnSpPr>
          <p:nvPr/>
        </p:nvCxnSpPr>
        <p:spPr>
          <a:xfrm>
            <a:off x="4007021" y="225611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72" idx="6"/>
            <a:endCxn id="81" idx="2"/>
          </p:cNvCxnSpPr>
          <p:nvPr/>
        </p:nvCxnSpPr>
        <p:spPr>
          <a:xfrm>
            <a:off x="4007022" y="225611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73" idx="6"/>
            <a:endCxn id="81" idx="2"/>
          </p:cNvCxnSpPr>
          <p:nvPr/>
        </p:nvCxnSpPr>
        <p:spPr>
          <a:xfrm>
            <a:off x="4009364" y="303468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4" idx="6"/>
            <a:endCxn id="79" idx="2"/>
          </p:cNvCxnSpPr>
          <p:nvPr/>
        </p:nvCxnSpPr>
        <p:spPr>
          <a:xfrm flipV="1">
            <a:off x="3997731" y="225611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74" idx="6"/>
            <a:endCxn id="80" idx="2"/>
          </p:cNvCxnSpPr>
          <p:nvPr/>
        </p:nvCxnSpPr>
        <p:spPr>
          <a:xfrm flipV="1">
            <a:off x="3997731" y="303468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72" idx="2"/>
          </p:cNvCxnSpPr>
          <p:nvPr/>
        </p:nvCxnSpPr>
        <p:spPr>
          <a:xfrm flipV="1">
            <a:off x="2573463" y="2256114"/>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69" idx="3"/>
            <a:endCxn id="73" idx="2"/>
          </p:cNvCxnSpPr>
          <p:nvPr/>
        </p:nvCxnSpPr>
        <p:spPr>
          <a:xfrm>
            <a:off x="2569757" y="230448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69" idx="3"/>
            <a:endCxn id="74" idx="2"/>
          </p:cNvCxnSpPr>
          <p:nvPr/>
        </p:nvCxnSpPr>
        <p:spPr>
          <a:xfrm>
            <a:off x="2569756" y="230448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3"/>
            <a:endCxn id="72" idx="2"/>
          </p:cNvCxnSpPr>
          <p:nvPr/>
        </p:nvCxnSpPr>
        <p:spPr>
          <a:xfrm flipV="1">
            <a:off x="2597277" y="225611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68" idx="3"/>
            <a:endCxn id="73" idx="2"/>
          </p:cNvCxnSpPr>
          <p:nvPr/>
        </p:nvCxnSpPr>
        <p:spPr>
          <a:xfrm>
            <a:off x="2563939" y="2874817"/>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8" idx="3"/>
            <a:endCxn id="74" idx="2"/>
          </p:cNvCxnSpPr>
          <p:nvPr/>
        </p:nvCxnSpPr>
        <p:spPr>
          <a:xfrm>
            <a:off x="2563938" y="2874817"/>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77" idx="3"/>
            <a:endCxn id="72" idx="2"/>
          </p:cNvCxnSpPr>
          <p:nvPr/>
        </p:nvCxnSpPr>
        <p:spPr>
          <a:xfrm flipV="1">
            <a:off x="2635435" y="2256114"/>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stCxn id="77" idx="3"/>
            <a:endCxn id="73" idx="2"/>
          </p:cNvCxnSpPr>
          <p:nvPr/>
        </p:nvCxnSpPr>
        <p:spPr>
          <a:xfrm flipV="1">
            <a:off x="2609067" y="303468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77" idx="3"/>
            <a:endCxn id="74" idx="2"/>
          </p:cNvCxnSpPr>
          <p:nvPr/>
        </p:nvCxnSpPr>
        <p:spPr>
          <a:xfrm>
            <a:off x="2609066" y="424928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群組 107"/>
          <p:cNvGrpSpPr/>
          <p:nvPr/>
        </p:nvGrpSpPr>
        <p:grpSpPr>
          <a:xfrm>
            <a:off x="7768223" y="1925333"/>
            <a:ext cx="642352" cy="2577734"/>
            <a:chOff x="7668524" y="1462486"/>
            <a:chExt cx="642352" cy="2577734"/>
          </a:xfrm>
        </p:grpSpPr>
        <p:sp>
          <p:nvSpPr>
            <p:cNvPr id="109" name="文字方塊 108"/>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10" name="文字方塊 109"/>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1</m:t>
                            </m:r>
                          </m:sub>
                        </m:sSub>
                      </m:oMath>
                    </m:oMathPara>
                  </a14:m>
                  <a:endParaRPr lang="zh-TW" altLang="en-US" sz="2800" baseline="-250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2</m:t>
                            </m:r>
                          </m:sub>
                        </m:sSub>
                      </m:oMath>
                    </m:oMathPara>
                  </a14:m>
                  <a:endParaRPr lang="zh-TW" altLang="en-US" sz="2800" baseline="-250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𝑀</m:t>
                            </m:r>
                          </m:sub>
                        </m:sSub>
                      </m:oMath>
                    </m:oMathPara>
                  </a14:m>
                  <a:endParaRPr lang="zh-TW" altLang="en-US" sz="2800" baseline="-250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1"/>
                  <a:stretch>
                    <a:fillRect/>
                  </a:stretch>
                </a:blipFill>
              </p:spPr>
              <p:txBody>
                <a:bodyPr/>
                <a:lstStyle/>
                <a:p>
                  <a:r>
                    <a:rPr lang="zh-TW" altLang="en-US">
                      <a:noFill/>
                    </a:rPr>
                    <a:t> </a:t>
                  </a:r>
                </a:p>
              </p:txBody>
            </p:sp>
          </mc:Fallback>
        </mc:AlternateContent>
      </p:grpSp>
      <p:cxnSp>
        <p:nvCxnSpPr>
          <p:cNvPr id="113" name="直線單箭頭接點 112"/>
          <p:cNvCxnSpPr/>
          <p:nvPr/>
        </p:nvCxnSpPr>
        <p:spPr>
          <a:xfrm>
            <a:off x="6031120" y="226769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6031120" y="305944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6021829" y="428141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p:nvPr/>
        </p:nvCxnSpPr>
        <p:spPr>
          <a:xfrm flipV="1">
            <a:off x="6033462" y="2267696"/>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a:off x="6031120" y="2267696"/>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6031121" y="2267696"/>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6033463" y="3046266"/>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6021830" y="2267696"/>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V="1">
            <a:off x="6021830" y="3046266"/>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群組 123"/>
          <p:cNvGrpSpPr/>
          <p:nvPr/>
        </p:nvGrpSpPr>
        <p:grpSpPr>
          <a:xfrm>
            <a:off x="9472561" y="1958032"/>
            <a:ext cx="642352" cy="2577734"/>
            <a:chOff x="7668524" y="1462486"/>
            <a:chExt cx="642352" cy="2577734"/>
          </a:xfrm>
        </p:grpSpPr>
        <p:sp>
          <p:nvSpPr>
            <p:cNvPr id="125" name="文字方塊 12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26" name="文字方塊 125"/>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panose="02040503050406030204" pitchFamily="18" charset="0"/>
                                  </a:rPr>
                                  <m:t>𝑦</m:t>
                                </m:r>
                              </m:e>
                            </m:acc>
                          </m:e>
                          <m:sub>
                            <m:r>
                              <a:rPr lang="en-US" altLang="zh-TW" sz="2800" i="1">
                                <a:latin typeface="Cambria Math" panose="02040503050406030204" pitchFamily="18" charset="0"/>
                              </a:rPr>
                              <m:t>1</m:t>
                            </m:r>
                          </m:sub>
                        </m:sSub>
                      </m:oMath>
                    </m:oMathPara>
                  </a14:m>
                  <a:endParaRPr lang="zh-TW" altLang="en-US" sz="2800" baseline="-25000" dirty="0"/>
                </a:p>
              </p:txBody>
            </p:sp>
          </mc:Choice>
          <mc:Fallback xmlns="">
            <p:sp>
              <p:nvSpPr>
                <p:cNvPr id="126" name="文字方塊 125"/>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panose="02040503050406030204" pitchFamily="18" charset="0"/>
                                  </a:rPr>
                                  <m:t>𝑦</m:t>
                                </m:r>
                              </m:e>
                            </m:acc>
                          </m:e>
                          <m:sub>
                            <m:r>
                              <a:rPr lang="en-US" altLang="zh-TW" sz="2800" i="1">
                                <a:latin typeface="Cambria Math" panose="02040503050406030204" pitchFamily="18" charset="0"/>
                              </a:rPr>
                              <m:t>2</m:t>
                            </m:r>
                          </m:sub>
                        </m:sSub>
                      </m:oMath>
                    </m:oMathPara>
                  </a14:m>
                  <a:endParaRPr lang="zh-TW" altLang="en-US" sz="2800" baseline="-25000" dirty="0"/>
                </a:p>
              </p:txBody>
            </p:sp>
          </mc:Choice>
          <mc:Fallback xmlns="">
            <p:sp>
              <p:nvSpPr>
                <p:cNvPr id="127" name="文字方塊 126"/>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panose="02040503050406030204" pitchFamily="18" charset="0"/>
                                  </a:rPr>
                                  <m:t>𝑦</m:t>
                                </m:r>
                              </m:e>
                            </m:acc>
                          </m:e>
                          <m:sub>
                            <m:r>
                              <a:rPr lang="en-US" altLang="zh-TW" sz="2800" i="1">
                                <a:latin typeface="Cambria Math" panose="02040503050406030204" pitchFamily="18" charset="0"/>
                              </a:rPr>
                              <m:t>𝑀</m:t>
                            </m:r>
                          </m:sub>
                        </m:sSub>
                      </m:oMath>
                    </m:oMathPara>
                  </a14:m>
                  <a:endParaRPr lang="zh-TW" altLang="en-US" sz="2800" baseline="-250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4"/>
                  <a:stretch>
                    <a:fillRect/>
                  </a:stretch>
                </a:blipFill>
              </p:spPr>
              <p:txBody>
                <a:bodyPr/>
                <a:lstStyle/>
                <a:p>
                  <a:r>
                    <a:rPr lang="zh-TW" altLang="en-US">
                      <a:noFill/>
                    </a:rPr>
                    <a:t> </a:t>
                  </a:r>
                </a:p>
              </p:txBody>
            </p:sp>
          </mc:Fallback>
        </mc:AlternateContent>
      </p:grpSp>
      <p:sp>
        <p:nvSpPr>
          <p:cNvPr id="131" name="左-右雙向箭號 130"/>
          <p:cNvSpPr/>
          <p:nvPr/>
        </p:nvSpPr>
        <p:spPr>
          <a:xfrm>
            <a:off x="8514289" y="2973069"/>
            <a:ext cx="930070" cy="44631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2" name="文字方塊 131"/>
              <p:cNvSpPr txBox="1"/>
              <p:nvPr/>
            </p:nvSpPr>
            <p:spPr>
              <a:xfrm>
                <a:off x="8715834" y="3411154"/>
                <a:ext cx="361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𝑙</m:t>
                      </m:r>
                    </m:oMath>
                  </m:oMathPara>
                </a14:m>
                <a:endParaRPr lang="zh-TW" altLang="en-US" sz="2400" dirty="0"/>
              </a:p>
            </p:txBody>
          </p:sp>
        </mc:Choice>
        <mc:Fallback xmlns="">
          <p:sp>
            <p:nvSpPr>
              <p:cNvPr id="132" name="文字方塊 131"/>
              <p:cNvSpPr txBox="1">
                <a:spLocks noRot="1" noChangeAspect="1" noMove="1" noResize="1" noEditPoints="1" noAdjustHandles="1" noChangeArrowheads="1" noChangeShapeType="1" noTextEdit="1"/>
              </p:cNvSpPr>
              <p:nvPr/>
            </p:nvSpPr>
            <p:spPr>
              <a:xfrm>
                <a:off x="7191833" y="3411153"/>
                <a:ext cx="361125" cy="461665"/>
              </a:xfrm>
              <a:prstGeom prst="rect">
                <a:avLst/>
              </a:prstGeom>
              <a:blipFill>
                <a:blip r:embed="rId15"/>
                <a:stretch>
                  <a:fillRect/>
                </a:stretch>
              </a:blipFill>
            </p:spPr>
            <p:txBody>
              <a:bodyPr/>
              <a:lstStyle/>
              <a:p>
                <a:r>
                  <a:rPr lang="zh-TW" altLang="en-US">
                    <a:noFill/>
                  </a:rPr>
                  <a:t> </a:t>
                </a:r>
              </a:p>
            </p:txBody>
          </p:sp>
        </mc:Fallback>
      </mc:AlternateContent>
      <p:sp>
        <p:nvSpPr>
          <p:cNvPr id="133" name="文字方塊 132"/>
          <p:cNvSpPr txBox="1"/>
          <p:nvPr/>
        </p:nvSpPr>
        <p:spPr>
          <a:xfrm>
            <a:off x="2480967" y="5414930"/>
            <a:ext cx="5918325"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计算梯度的直观</a:t>
            </a:r>
            <a:r>
              <a:rPr lang="zh-CN" altLang="en-US" sz="2400" smtClean="0">
                <a:latin typeface="Microsoft YaHei" charset="-122"/>
                <a:ea typeface="Microsoft YaHei" charset="-122"/>
                <a:cs typeface="Microsoft YaHei" charset="-122"/>
              </a:rPr>
              <a:t>方式：</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35" name="文字方塊 134"/>
              <p:cNvSpPr txBox="1"/>
              <p:nvPr/>
            </p:nvSpPr>
            <p:spPr>
              <a:xfrm>
                <a:off x="7828413" y="5876594"/>
                <a:ext cx="921663"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r>
                            <a:rPr lang="en-US" altLang="zh-TW" sz="2400" i="1">
                              <a:latin typeface="Cambria Math" panose="02040503050406030204" pitchFamily="18" charset="0"/>
                            </a:rPr>
                            <m:t>𝑤</m:t>
                          </m:r>
                        </m:den>
                      </m:f>
                      <m:r>
                        <a:rPr lang="en-US" altLang="zh-TW" sz="2400" i="1">
                          <a:latin typeface="Cambria Math" panose="02040503050406030204" pitchFamily="18" charset="0"/>
                        </a:rPr>
                        <m:t>=?</m:t>
                      </m:r>
                    </m:oMath>
                  </m:oMathPara>
                </a14:m>
                <a:endParaRPr lang="zh-TW" altLang="en-US" sz="2400"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6304412" y="5876594"/>
                <a:ext cx="921663" cy="702244"/>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p:cNvSpPr txBox="1"/>
              <p:nvPr/>
            </p:nvSpPr>
            <p:spPr>
              <a:xfrm>
                <a:off x="2553336" y="4686015"/>
                <a:ext cx="9022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𝑤</m:t>
                      </m:r>
                    </m:oMath>
                  </m:oMathPara>
                </a14:m>
                <a:endParaRPr lang="zh-TW" altLang="en-US" sz="2400" dirty="0"/>
              </a:p>
            </p:txBody>
          </p:sp>
        </mc:Choice>
        <mc:Fallback xmlns="">
          <p:sp>
            <p:nvSpPr>
              <p:cNvPr id="138" name="文字方塊 137"/>
              <p:cNvSpPr txBox="1">
                <a:spLocks noRot="1" noChangeAspect="1" noMove="1" noResize="1" noEditPoints="1" noAdjustHandles="1" noChangeArrowheads="1" noChangeShapeType="1" noTextEdit="1"/>
              </p:cNvSpPr>
              <p:nvPr/>
            </p:nvSpPr>
            <p:spPr>
              <a:xfrm>
                <a:off x="1029335" y="4686014"/>
                <a:ext cx="902235" cy="461665"/>
              </a:xfrm>
              <a:prstGeom prst="rect">
                <a:avLst/>
              </a:prstGeom>
              <a:blipFill rotWithShape="0">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p:cNvSpPr txBox="1"/>
              <p:nvPr/>
            </p:nvSpPr>
            <p:spPr>
              <a:xfrm>
                <a:off x="8553184" y="3813316"/>
                <a:ext cx="77309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m:t>
                      </m:r>
                    </m:oMath>
                  </m:oMathPara>
                </a14:m>
                <a:endParaRPr lang="zh-TW" altLang="en-US" sz="2400" dirty="0"/>
              </a:p>
            </p:txBody>
          </p:sp>
        </mc:Choice>
        <mc:Fallback xmlns="">
          <p:sp>
            <p:nvSpPr>
              <p:cNvPr id="139" name="文字方塊 138"/>
              <p:cNvSpPr txBox="1">
                <a:spLocks noRot="1" noChangeAspect="1" noMove="1" noResize="1" noEditPoints="1" noAdjustHandles="1" noChangeArrowheads="1" noChangeShapeType="1" noTextEdit="1"/>
              </p:cNvSpPr>
              <p:nvPr/>
            </p:nvSpPr>
            <p:spPr>
              <a:xfrm>
                <a:off x="7029184" y="3813315"/>
                <a:ext cx="773096" cy="461665"/>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文字方塊 140"/>
              <p:cNvSpPr txBox="1"/>
              <p:nvPr/>
            </p:nvSpPr>
            <p:spPr>
              <a:xfrm>
                <a:off x="8842727" y="5876594"/>
                <a:ext cx="488339"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charset="0"/>
                            </a:rPr>
                          </m:ctrlPr>
                        </m:fPr>
                        <m:num>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m:t>
                          </m:r>
                        </m:num>
                        <m:den>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𝑤</m:t>
                          </m:r>
                        </m:den>
                      </m:f>
                    </m:oMath>
                  </m:oMathPara>
                </a14:m>
                <a:endParaRPr lang="zh-TW" altLang="en-US" sz="2400" dirty="0"/>
              </a:p>
            </p:txBody>
          </p:sp>
        </mc:Choice>
        <mc:Fallback xmlns="">
          <p:sp>
            <p:nvSpPr>
              <p:cNvPr id="141" name="文字方塊 140"/>
              <p:cNvSpPr txBox="1">
                <a:spLocks noRot="1" noChangeAspect="1" noMove="1" noResize="1" noEditPoints="1" noAdjustHandles="1" noChangeArrowheads="1" noChangeShapeType="1" noTextEdit="1"/>
              </p:cNvSpPr>
              <p:nvPr/>
            </p:nvSpPr>
            <p:spPr>
              <a:xfrm>
                <a:off x="7318726" y="5876594"/>
                <a:ext cx="488339" cy="702244"/>
              </a:xfrm>
              <a:prstGeom prst="rect">
                <a:avLst/>
              </a:prstGeom>
              <a:blipFill>
                <a:blip r:embed="rId19"/>
                <a:stretch>
                  <a:fillRect/>
                </a:stretch>
              </a:blipFill>
            </p:spPr>
            <p:txBody>
              <a:bodyPr/>
              <a:lstStyle/>
              <a:p>
                <a:r>
                  <a:rPr lang="zh-TW" altLang="en-US">
                    <a:noFill/>
                  </a:rPr>
                  <a:t> </a:t>
                </a:r>
              </a:p>
            </p:txBody>
          </p:sp>
        </mc:Fallback>
      </mc:AlternateContent>
      <p:sp>
        <p:nvSpPr>
          <p:cNvPr id="4" name="左-右雙向箭號 3"/>
          <p:cNvSpPr/>
          <p:nvPr/>
        </p:nvSpPr>
        <p:spPr>
          <a:xfrm rot="5400000">
            <a:off x="2511115" y="4025363"/>
            <a:ext cx="965281" cy="511427"/>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36" name="左-右雙向箭號 135"/>
          <p:cNvSpPr/>
          <p:nvPr/>
        </p:nvSpPr>
        <p:spPr>
          <a:xfrm rot="5400000">
            <a:off x="3850877" y="4082465"/>
            <a:ext cx="660247" cy="39627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0" name="左-右雙向箭號 139"/>
          <p:cNvSpPr/>
          <p:nvPr/>
        </p:nvSpPr>
        <p:spPr>
          <a:xfrm rot="5400000">
            <a:off x="5175368" y="4097470"/>
            <a:ext cx="482606" cy="26723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2" name="左-右雙向箭號 141"/>
          <p:cNvSpPr>
            <a:spLocks noChangeAspect="1"/>
          </p:cNvSpPr>
          <p:nvPr/>
        </p:nvSpPr>
        <p:spPr>
          <a:xfrm rot="5400000">
            <a:off x="8864792" y="3122642"/>
            <a:ext cx="268770" cy="183094"/>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3" name="手繪多邊形 142"/>
          <p:cNvSpPr/>
          <p:nvPr/>
        </p:nvSpPr>
        <p:spPr>
          <a:xfrm>
            <a:off x="3457061" y="4136984"/>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手繪多邊形 143"/>
          <p:cNvSpPr/>
          <p:nvPr/>
        </p:nvSpPr>
        <p:spPr>
          <a:xfrm>
            <a:off x="4791061" y="4171526"/>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圖說文字 153"/>
          <p:cNvSpPr/>
          <p:nvPr/>
        </p:nvSpPr>
        <p:spPr>
          <a:xfrm>
            <a:off x="2096118" y="1308020"/>
            <a:ext cx="2643016" cy="564847"/>
          </a:xfrm>
          <a:prstGeom prst="wedgeRectCallout">
            <a:avLst>
              <a:gd name="adj1" fmla="val -15935"/>
              <a:gd name="adj2" fmla="val 19392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smtClean="0">
                <a:latin typeface="Microsoft YaHei" charset="-122"/>
                <a:ea typeface="Microsoft YaHei" charset="-122"/>
                <a:cs typeface="Microsoft YaHei" charset="-122"/>
              </a:rPr>
              <a:t>梯度</a:t>
            </a:r>
            <a:r>
              <a:rPr lang="zh-CN" altLang="en-US" sz="2400" smtClean="0">
                <a:latin typeface="Microsoft YaHei" charset="-122"/>
                <a:ea typeface="Microsoft YaHei" charset="-122"/>
                <a:cs typeface="Microsoft YaHei" charset="-122"/>
              </a:rPr>
              <a:t>更小</a:t>
            </a:r>
            <a:endParaRPr lang="zh-TW" altLang="en-US" sz="2400" dirty="0">
              <a:latin typeface="Microsoft YaHei" charset="-122"/>
              <a:ea typeface="Microsoft YaHei" charset="-122"/>
              <a:cs typeface="Microsoft YaHei" charset="-122"/>
            </a:endParaRPr>
          </a:p>
        </p:txBody>
      </p:sp>
      <p:sp>
        <p:nvSpPr>
          <p:cNvPr id="155" name="左-右雙向箭號 154"/>
          <p:cNvSpPr/>
          <p:nvPr/>
        </p:nvSpPr>
        <p:spPr>
          <a:xfrm rot="5400000">
            <a:off x="7314527" y="4091612"/>
            <a:ext cx="401721" cy="24092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nvGrpSpPr>
          <p:cNvPr id="146" name="群組 145"/>
          <p:cNvGrpSpPr/>
          <p:nvPr/>
        </p:nvGrpSpPr>
        <p:grpSpPr>
          <a:xfrm>
            <a:off x="5783736" y="1705203"/>
            <a:ext cx="4334480" cy="3410426"/>
            <a:chOff x="3826273" y="2417879"/>
            <a:chExt cx="4334480" cy="3410426"/>
          </a:xfrm>
        </p:grpSpPr>
        <p:pic>
          <p:nvPicPr>
            <p:cNvPr id="147" name="圖片 1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26273" y="2417879"/>
              <a:ext cx="4334480" cy="3410426"/>
            </a:xfrm>
            <a:prstGeom prst="rect">
              <a:avLst/>
            </a:prstGeom>
            <a:ln w="38100">
              <a:solidFill>
                <a:schemeClr val="tx1"/>
              </a:solidFill>
            </a:ln>
          </p:spPr>
        </p:pic>
        <p:cxnSp>
          <p:nvCxnSpPr>
            <p:cNvPr id="148" name="直線接點 147"/>
            <p:cNvCxnSpPr/>
            <p:nvPr/>
          </p:nvCxnSpPr>
          <p:spPr>
            <a:xfrm>
              <a:off x="6696058" y="3528555"/>
              <a:ext cx="0" cy="151344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9" name="直線接點 148"/>
            <p:cNvCxnSpPr/>
            <p:nvPr/>
          </p:nvCxnSpPr>
          <p:spPr>
            <a:xfrm>
              <a:off x="7643303" y="3326101"/>
              <a:ext cx="0" cy="171590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0" name="直線接點 149"/>
            <p:cNvCxnSpPr/>
            <p:nvPr/>
          </p:nvCxnSpPr>
          <p:spPr>
            <a:xfrm flipH="1">
              <a:off x="5917019" y="3287769"/>
              <a:ext cx="1726284"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1" name="直線接點 150"/>
            <p:cNvCxnSpPr/>
            <p:nvPr/>
          </p:nvCxnSpPr>
          <p:spPr>
            <a:xfrm flipH="1">
              <a:off x="5917018" y="3528555"/>
              <a:ext cx="772745"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152" name="文字方塊 151"/>
            <p:cNvSpPr txBox="1"/>
            <p:nvPr/>
          </p:nvSpPr>
          <p:spPr>
            <a:xfrm>
              <a:off x="6428209" y="4959102"/>
              <a:ext cx="1434881"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大</a:t>
              </a:r>
              <a:r>
                <a:rPr lang="zh-CN" altLang="en-US" sz="2400" smtClean="0">
                  <a:latin typeface="Microsoft YaHei" charset="-122"/>
                  <a:ea typeface="Microsoft YaHei" charset="-122"/>
                  <a:cs typeface="Microsoft YaHei" charset="-122"/>
                </a:rPr>
                <a:t>的输入</a:t>
              </a:r>
              <a:endParaRPr lang="zh-TW" altLang="en-US" sz="2400" dirty="0">
                <a:latin typeface="Microsoft YaHei" charset="-122"/>
                <a:ea typeface="Microsoft YaHei" charset="-122"/>
                <a:cs typeface="Microsoft YaHei" charset="-122"/>
              </a:endParaRPr>
            </a:p>
          </p:txBody>
        </p:sp>
        <p:sp>
          <p:nvSpPr>
            <p:cNvPr id="153" name="文字方塊 152"/>
            <p:cNvSpPr txBox="1"/>
            <p:nvPr/>
          </p:nvSpPr>
          <p:spPr>
            <a:xfrm>
              <a:off x="4423195" y="3128617"/>
              <a:ext cx="1457547" cy="461665"/>
            </a:xfrm>
            <a:prstGeom prst="rect">
              <a:avLst/>
            </a:prstGeom>
            <a:noFill/>
          </p:spPr>
          <p:txBody>
            <a:bodyPr wrap="square" rtlCol="0">
              <a:spAutoFit/>
            </a:bodyPr>
            <a:lstStyle/>
            <a:p>
              <a:pPr algn="ctr"/>
              <a:r>
                <a:rPr lang="zh-CN" altLang="en-US" sz="2400" dirty="0" smtClean="0">
                  <a:latin typeface="Microsoft YaHei" charset="-122"/>
                  <a:ea typeface="Microsoft YaHei" charset="-122"/>
                  <a:cs typeface="Microsoft YaHei" charset="-122"/>
                </a:rPr>
                <a:t>小的输出</a:t>
              </a:r>
              <a:endParaRPr lang="zh-TW"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13115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5" grpId="0"/>
      <p:bldP spid="138" grpId="0"/>
      <p:bldP spid="139" grpId="0"/>
      <p:bldP spid="141" grpId="0"/>
      <p:bldP spid="4" grpId="0" animBg="1"/>
      <p:bldP spid="136" grpId="0" animBg="1"/>
      <p:bldP spid="140" grpId="0" animBg="1"/>
      <p:bldP spid="142" grpId="0" animBg="1"/>
      <p:bldP spid="1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Dropout </a:t>
            </a:r>
            <a:endParaRPr kumimoji="1" lang="zh-CN" altLang="en-US" dirty="0"/>
          </a:p>
        </p:txBody>
      </p:sp>
      <p:pic>
        <p:nvPicPr>
          <p:cNvPr id="4" name="内容占位符 3"/>
          <p:cNvPicPr>
            <a:picLocks noGrp="1" noChangeAspect="1"/>
          </p:cNvPicPr>
          <p:nvPr>
            <p:ph sz="quarter" idx="10"/>
          </p:nvPr>
        </p:nvPicPr>
        <p:blipFill>
          <a:blip r:embed="rId2"/>
          <a:stretch>
            <a:fillRect/>
          </a:stretch>
        </p:blipFill>
        <p:spPr>
          <a:xfrm>
            <a:off x="550601" y="1363286"/>
            <a:ext cx="8699900" cy="5038263"/>
          </a:xfrm>
          <a:prstGeom prst="rect">
            <a:avLst/>
          </a:prstGeom>
        </p:spPr>
      </p:pic>
      <p:pic>
        <p:nvPicPr>
          <p:cNvPr id="5" name="图片 4"/>
          <p:cNvPicPr>
            <a:picLocks noChangeAspect="1"/>
          </p:cNvPicPr>
          <p:nvPr/>
        </p:nvPicPr>
        <p:blipFill>
          <a:blip r:embed="rId3"/>
          <a:stretch>
            <a:fillRect/>
          </a:stretch>
        </p:blipFill>
        <p:spPr>
          <a:xfrm>
            <a:off x="9250501" y="2815121"/>
            <a:ext cx="2813672" cy="3359091"/>
          </a:xfrm>
          <a:prstGeom prst="rect">
            <a:avLst/>
          </a:prstGeom>
        </p:spPr>
      </p:pic>
      <p:sp>
        <p:nvSpPr>
          <p:cNvPr id="6" name="矩形 5"/>
          <p:cNvSpPr/>
          <p:nvPr/>
        </p:nvSpPr>
        <p:spPr>
          <a:xfrm>
            <a:off x="9250501" y="2274706"/>
            <a:ext cx="2813673" cy="461665"/>
          </a:xfrm>
          <a:prstGeom prst="rect">
            <a:avLst/>
          </a:prstGeom>
        </p:spPr>
        <p:txBody>
          <a:bodyPr wrap="square">
            <a:spAutoFit/>
          </a:bodyPr>
          <a:lstStyle/>
          <a:p>
            <a:pPr algn="ct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层前馈神经网络</a:t>
            </a:r>
            <a:endParaRPr lang="en-US" altLang="zh-CN" sz="240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687940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Dropout </a:t>
            </a:r>
            <a:endParaRPr kumimoji="1" lang="zh-CN" altLang="en-US" dirty="0"/>
          </a:p>
        </p:txBody>
      </p:sp>
      <p:sp>
        <p:nvSpPr>
          <p:cNvPr id="3" name="内容占位符 2"/>
          <p:cNvSpPr>
            <a:spLocks noGrp="1"/>
          </p:cNvSpPr>
          <p:nvPr>
            <p:ph sz="quarter" idx="10"/>
          </p:nvPr>
        </p:nvSpPr>
        <p:spPr/>
        <p:txBody>
          <a:bodyPr/>
          <a:lstStyle/>
          <a:p>
            <a:r>
              <a:rPr kumimoji="1" lang="zh-CN" altLang="en-US" dirty="0" smtClean="0"/>
              <a:t> 测试</a:t>
            </a:r>
            <a:endParaRPr kumimoji="1" lang="zh-CN" altLang="en-US" dirty="0"/>
          </a:p>
        </p:txBody>
      </p:sp>
      <p:pic>
        <p:nvPicPr>
          <p:cNvPr id="7" name="图片 6"/>
          <p:cNvPicPr>
            <a:picLocks noChangeAspect="1"/>
          </p:cNvPicPr>
          <p:nvPr/>
        </p:nvPicPr>
        <p:blipFill>
          <a:blip r:embed="rId2"/>
          <a:stretch>
            <a:fillRect/>
          </a:stretch>
        </p:blipFill>
        <p:spPr>
          <a:xfrm>
            <a:off x="1038207" y="1872582"/>
            <a:ext cx="9936524" cy="1664368"/>
          </a:xfrm>
          <a:prstGeom prst="rect">
            <a:avLst/>
          </a:prstGeom>
        </p:spPr>
      </p:pic>
      <p:sp>
        <p:nvSpPr>
          <p:cNvPr id="8" name="文本框 7"/>
          <p:cNvSpPr txBox="1"/>
          <p:nvPr/>
        </p:nvSpPr>
        <p:spPr>
          <a:xfrm>
            <a:off x="6384175" y="2527501"/>
            <a:ext cx="565265" cy="335876"/>
          </a:xfrm>
          <a:prstGeom prst="rect">
            <a:avLst/>
          </a:prstGeom>
          <a:noFill/>
          <a:ln w="28575">
            <a:solidFill>
              <a:srgbClr val="FF0000"/>
            </a:solidFill>
          </a:ln>
        </p:spPr>
        <p:txBody>
          <a:bodyPr wrap="square" rtlCol="0">
            <a:spAutoFit/>
          </a:bodyPr>
          <a:lstStyle/>
          <a:p>
            <a:endParaRPr kumimoji="1" lang="zh-CN" altLang="en-US"/>
          </a:p>
        </p:txBody>
      </p:sp>
      <p:sp>
        <p:nvSpPr>
          <p:cNvPr id="9" name="文本框 8"/>
          <p:cNvSpPr txBox="1"/>
          <p:nvPr/>
        </p:nvSpPr>
        <p:spPr>
          <a:xfrm>
            <a:off x="6500510" y="2910889"/>
            <a:ext cx="565265" cy="335876"/>
          </a:xfrm>
          <a:prstGeom prst="rect">
            <a:avLst/>
          </a:prstGeom>
          <a:noFill/>
          <a:ln w="28575">
            <a:solidFill>
              <a:srgbClr val="FF0000"/>
            </a:solidFill>
          </a:ln>
        </p:spPr>
        <p:txBody>
          <a:bodyPr wrap="square" rtlCol="0">
            <a:spAutoFit/>
          </a:bodyPr>
          <a:lstStyle/>
          <a:p>
            <a:endParaRPr kumimoji="1" lang="zh-CN" altLang="en-US"/>
          </a:p>
        </p:txBody>
      </p:sp>
    </p:spTree>
    <p:extLst>
      <p:ext uri="{BB962C8B-B14F-4D97-AF65-F5344CB8AC3E}">
        <p14:creationId xmlns:p14="http://schemas.microsoft.com/office/powerpoint/2010/main" val="1696054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Debug</a:t>
            </a:r>
            <a:r>
              <a:rPr kumimoji="1" lang="zh-CN" altLang="en-US" dirty="0"/>
              <a:t> </a:t>
            </a:r>
            <a:r>
              <a:rPr kumimoji="1" lang="zh-CN" altLang="en-US" dirty="0" smtClean="0"/>
              <a:t>网络</a:t>
            </a:r>
            <a:r>
              <a:rPr kumimoji="1" lang="en-US" altLang="zh-CN" dirty="0" smtClean="0"/>
              <a:t>——</a:t>
            </a:r>
            <a:r>
              <a:rPr kumimoji="1" lang="zh-CN" altLang="en-US" dirty="0" smtClean="0"/>
              <a:t> 观察</a:t>
            </a:r>
            <a:r>
              <a:rPr kumimoji="1" lang="en-US" altLang="zh-CN" dirty="0"/>
              <a:t>loss</a:t>
            </a:r>
            <a:r>
              <a:rPr kumimoji="1" lang="zh-CN" altLang="en-US" dirty="0"/>
              <a:t> </a:t>
            </a:r>
            <a:r>
              <a:rPr kumimoji="1" lang="en-US" altLang="zh-CN" dirty="0"/>
              <a:t>curve</a:t>
            </a:r>
            <a:endParaRPr kumimoji="1" lang="zh-CN" altLang="en-US" dirty="0"/>
          </a:p>
        </p:txBody>
      </p:sp>
      <p:pic>
        <p:nvPicPr>
          <p:cNvPr id="4" name="图片 3"/>
          <p:cNvPicPr>
            <a:picLocks noChangeAspect="1"/>
          </p:cNvPicPr>
          <p:nvPr/>
        </p:nvPicPr>
        <p:blipFill>
          <a:blip r:embed="rId2"/>
          <a:stretch>
            <a:fillRect/>
          </a:stretch>
        </p:blipFill>
        <p:spPr>
          <a:xfrm>
            <a:off x="297727" y="983497"/>
            <a:ext cx="11659723" cy="5666685"/>
          </a:xfrm>
          <a:prstGeom prst="rect">
            <a:avLst/>
          </a:prstGeom>
        </p:spPr>
      </p:pic>
    </p:spTree>
    <p:extLst>
      <p:ext uri="{BB962C8B-B14F-4D97-AF65-F5344CB8AC3E}">
        <p14:creationId xmlns:p14="http://schemas.microsoft.com/office/powerpoint/2010/main" val="20341260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Debug</a:t>
            </a:r>
            <a:r>
              <a:rPr kumimoji="1" lang="zh-CN" altLang="en-US" dirty="0"/>
              <a:t> </a:t>
            </a:r>
            <a:r>
              <a:rPr kumimoji="1" lang="zh-CN" altLang="en-US" dirty="0" smtClean="0"/>
              <a:t>网络</a:t>
            </a:r>
            <a:r>
              <a:rPr kumimoji="1" lang="en-US" altLang="zh-CN" dirty="0" smtClean="0"/>
              <a:t>——</a:t>
            </a:r>
            <a:r>
              <a:rPr kumimoji="1" lang="zh-CN" altLang="en-US" dirty="0" smtClean="0"/>
              <a:t> 观察</a:t>
            </a:r>
            <a:r>
              <a:rPr kumimoji="1" lang="en-US" altLang="zh-CN" dirty="0" smtClean="0"/>
              <a:t>train/</a:t>
            </a:r>
            <a:r>
              <a:rPr kumimoji="1" lang="en-US" altLang="zh-CN" dirty="0" err="1" smtClean="0"/>
              <a:t>val</a:t>
            </a:r>
            <a:r>
              <a:rPr kumimoji="1" lang="en-US" altLang="zh-CN" dirty="0" smtClean="0"/>
              <a:t> accuracy</a:t>
            </a:r>
            <a:endParaRPr kumimoji="1" lang="zh-CN" altLang="en-US" dirty="0"/>
          </a:p>
        </p:txBody>
      </p:sp>
      <p:pic>
        <p:nvPicPr>
          <p:cNvPr id="3" name="图片 2"/>
          <p:cNvPicPr>
            <a:picLocks noChangeAspect="1"/>
          </p:cNvPicPr>
          <p:nvPr/>
        </p:nvPicPr>
        <p:blipFill>
          <a:blip r:embed="rId2"/>
          <a:stretch>
            <a:fillRect/>
          </a:stretch>
        </p:blipFill>
        <p:spPr>
          <a:xfrm>
            <a:off x="0" y="1025039"/>
            <a:ext cx="12192000" cy="5672443"/>
          </a:xfrm>
          <a:prstGeom prst="rect">
            <a:avLst/>
          </a:prstGeom>
        </p:spPr>
      </p:pic>
    </p:spTree>
    <p:extLst>
      <p:ext uri="{BB962C8B-B14F-4D97-AF65-F5344CB8AC3E}">
        <p14:creationId xmlns:p14="http://schemas.microsoft.com/office/powerpoint/2010/main" val="5172230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Debug</a:t>
            </a:r>
            <a:r>
              <a:rPr kumimoji="1" lang="zh-CN" altLang="en-US" dirty="0"/>
              <a:t> </a:t>
            </a:r>
            <a:r>
              <a:rPr kumimoji="1" lang="zh-CN" altLang="en-US" dirty="0" smtClean="0"/>
              <a:t>网络</a:t>
            </a:r>
            <a:endParaRPr kumimoji="1" lang="zh-CN" altLang="en-US" dirty="0"/>
          </a:p>
        </p:txBody>
      </p:sp>
      <p:sp>
        <p:nvSpPr>
          <p:cNvPr id="3" name="内容占位符 2"/>
          <p:cNvSpPr>
            <a:spLocks noGrp="1"/>
          </p:cNvSpPr>
          <p:nvPr>
            <p:ph sz="quarter" idx="10"/>
          </p:nvPr>
        </p:nvSpPr>
        <p:spPr/>
        <p:txBody>
          <a:bodyPr/>
          <a:lstStyle/>
          <a:p>
            <a:pPr>
              <a:lnSpc>
                <a:spcPct val="100000"/>
              </a:lnSpc>
            </a:pPr>
            <a:r>
              <a:rPr kumimoji="1" lang="zh-CN" altLang="en-US" dirty="0" smtClean="0"/>
              <a:t> </a:t>
            </a:r>
            <a:r>
              <a:rPr lang="en-US" altLang="zh-CN" dirty="0"/>
              <a:t>Loss curve is one powerful indicator when debugging NNs</a:t>
            </a:r>
          </a:p>
          <a:p>
            <a:pPr>
              <a:lnSpc>
                <a:spcPct val="100000"/>
              </a:lnSpc>
            </a:pPr>
            <a:r>
              <a:rPr lang="zh-CN" altLang="en-US" dirty="0" smtClean="0"/>
              <a:t> </a:t>
            </a:r>
            <a:r>
              <a:rPr lang="en-US" altLang="zh-CN" dirty="0" smtClean="0"/>
              <a:t>Abnormal </a:t>
            </a:r>
            <a:r>
              <a:rPr lang="en-US" altLang="zh-CN" dirty="0"/>
              <a:t>loss curves can be caused by</a:t>
            </a:r>
          </a:p>
          <a:p>
            <a:pPr lvl="1">
              <a:lnSpc>
                <a:spcPct val="100000"/>
              </a:lnSpc>
            </a:pPr>
            <a:r>
              <a:rPr lang="zh-CN" altLang="en-US" dirty="0" smtClean="0"/>
              <a:t> </a:t>
            </a:r>
            <a:r>
              <a:rPr lang="en-US" altLang="zh-CN" dirty="0" smtClean="0"/>
              <a:t>Wrong </a:t>
            </a:r>
            <a:r>
              <a:rPr lang="en-US" altLang="zh-CN" dirty="0"/>
              <a:t>implementation of data loading</a:t>
            </a:r>
          </a:p>
          <a:p>
            <a:pPr lvl="1">
              <a:lnSpc>
                <a:spcPct val="100000"/>
              </a:lnSpc>
            </a:pPr>
            <a:r>
              <a:rPr lang="zh-CN" altLang="en-US" dirty="0" smtClean="0"/>
              <a:t> </a:t>
            </a:r>
            <a:r>
              <a:rPr lang="en-US" altLang="zh-CN" dirty="0" smtClean="0"/>
              <a:t>Wrong </a:t>
            </a:r>
            <a:r>
              <a:rPr lang="en-US" altLang="zh-CN" dirty="0"/>
              <a:t>implementation/choice of losses</a:t>
            </a:r>
          </a:p>
          <a:p>
            <a:pPr lvl="1">
              <a:lnSpc>
                <a:spcPct val="100000"/>
              </a:lnSpc>
            </a:pPr>
            <a:r>
              <a:rPr lang="zh-CN" altLang="en-US" dirty="0" smtClean="0"/>
              <a:t> </a:t>
            </a:r>
            <a:r>
              <a:rPr lang="en-US" altLang="zh-CN" dirty="0" smtClean="0"/>
              <a:t>Optimizer </a:t>
            </a:r>
            <a:r>
              <a:rPr lang="en-US" altLang="zh-CN" dirty="0"/>
              <a:t>problems</a:t>
            </a:r>
          </a:p>
          <a:p>
            <a:pPr lvl="1">
              <a:lnSpc>
                <a:spcPct val="100000"/>
              </a:lnSpc>
            </a:pPr>
            <a:r>
              <a:rPr lang="zh-CN" altLang="en-US" dirty="0" smtClean="0"/>
              <a:t> </a:t>
            </a:r>
            <a:r>
              <a:rPr lang="en-US" altLang="zh-CN" dirty="0" smtClean="0"/>
              <a:t>Suboptimal </a:t>
            </a:r>
            <a:r>
              <a:rPr lang="en-US" altLang="zh-CN" dirty="0"/>
              <a:t>hyper-parameters</a:t>
            </a:r>
          </a:p>
          <a:p>
            <a:pPr>
              <a:lnSpc>
                <a:spcPct val="100000"/>
              </a:lnSpc>
            </a:pPr>
            <a:r>
              <a:rPr lang="zh-CN" altLang="en-US" dirty="0" smtClean="0"/>
              <a:t> </a:t>
            </a:r>
            <a:r>
              <a:rPr lang="en-US" altLang="zh-CN" dirty="0" smtClean="0"/>
              <a:t>Some </a:t>
            </a:r>
            <a:r>
              <a:rPr lang="en-US" altLang="zh-CN" dirty="0"/>
              <a:t>back of the envelope calculation can help:</a:t>
            </a:r>
          </a:p>
          <a:p>
            <a:pPr lvl="1">
              <a:lnSpc>
                <a:spcPct val="100000"/>
              </a:lnSpc>
            </a:pPr>
            <a:r>
              <a:rPr lang="zh-CN" altLang="en-US" dirty="0" smtClean="0"/>
              <a:t> </a:t>
            </a:r>
            <a:r>
              <a:rPr lang="en-US" altLang="zh-CN" dirty="0" smtClean="0"/>
              <a:t>What </a:t>
            </a:r>
            <a:r>
              <a:rPr lang="en-US" altLang="zh-CN" dirty="0"/>
              <a:t>do you expect the loss to start at?</a:t>
            </a:r>
          </a:p>
          <a:p>
            <a:pPr lvl="1">
              <a:lnSpc>
                <a:spcPct val="100000"/>
              </a:lnSpc>
            </a:pPr>
            <a:r>
              <a:rPr lang="zh-CN" altLang="en-US" dirty="0" smtClean="0"/>
              <a:t> </a:t>
            </a:r>
            <a:r>
              <a:rPr lang="en-US" altLang="zh-CN" dirty="0" smtClean="0"/>
              <a:t>What </a:t>
            </a:r>
            <a:r>
              <a:rPr lang="en-US" altLang="zh-CN" dirty="0"/>
              <a:t>do you expect the loss to converge to?</a:t>
            </a:r>
          </a:p>
          <a:p>
            <a:pPr lvl="1">
              <a:lnSpc>
                <a:spcPct val="100000"/>
              </a:lnSpc>
            </a:pPr>
            <a:r>
              <a:rPr lang="zh-CN" altLang="en-US" dirty="0" smtClean="0"/>
              <a:t> </a:t>
            </a:r>
            <a:r>
              <a:rPr lang="en-US" altLang="zh-CN" dirty="0" smtClean="0"/>
              <a:t>Any </a:t>
            </a:r>
            <a:r>
              <a:rPr lang="en-US" altLang="zh-CN" dirty="0"/>
              <a:t>ideas of how many iterations are required?</a:t>
            </a:r>
          </a:p>
          <a:p>
            <a:pPr>
              <a:lnSpc>
                <a:spcPct val="100000"/>
              </a:lnSpc>
            </a:pPr>
            <a:endParaRPr kumimoji="1" lang="zh-CN" altLang="en-US" dirty="0"/>
          </a:p>
        </p:txBody>
      </p:sp>
    </p:spTree>
    <p:extLst>
      <p:ext uri="{BB962C8B-B14F-4D97-AF65-F5344CB8AC3E}">
        <p14:creationId xmlns:p14="http://schemas.microsoft.com/office/powerpoint/2010/main" val="5861684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网络结构超参数</a:t>
            </a:r>
            <a:endParaRPr kumimoji="1" lang="zh-CN" altLang="en-US" dirty="0"/>
          </a:p>
        </p:txBody>
      </p:sp>
      <p:sp>
        <p:nvSpPr>
          <p:cNvPr id="3" name="内容占位符 2"/>
          <p:cNvSpPr>
            <a:spLocks noGrp="1"/>
          </p:cNvSpPr>
          <p:nvPr>
            <p:ph sz="quarter" idx="10"/>
          </p:nvPr>
        </p:nvSpPr>
        <p:spPr/>
        <p:txBody>
          <a:bodyPr/>
          <a:lstStyle/>
          <a:p>
            <a:pPr>
              <a:lnSpc>
                <a:spcPct val="150000"/>
              </a:lnSpc>
            </a:pPr>
            <a:r>
              <a:rPr kumimoji="1" lang="en-US" altLang="zh-CN" dirty="0" smtClean="0"/>
              <a:t> </a:t>
            </a:r>
            <a:r>
              <a:rPr lang="en-US" altLang="zh-CN" dirty="0"/>
              <a:t>Abstraction of </a:t>
            </a:r>
            <a:r>
              <a:rPr lang="en-US" altLang="zh-CN" dirty="0" err="1"/>
              <a:t>hyperparameter</a:t>
            </a:r>
            <a:r>
              <a:rPr lang="en-US" altLang="zh-CN" dirty="0"/>
              <a:t> </a:t>
            </a:r>
            <a:r>
              <a:rPr lang="en-US" altLang="zh-CN" dirty="0" smtClean="0"/>
              <a:t>tuning</a:t>
            </a:r>
          </a:p>
          <a:p>
            <a:pPr lvl="1">
              <a:lnSpc>
                <a:spcPct val="150000"/>
              </a:lnSpc>
            </a:pPr>
            <a:r>
              <a:rPr lang="en-US" altLang="zh-CN" dirty="0"/>
              <a:t> </a:t>
            </a:r>
            <a:r>
              <a:rPr lang="en-US" altLang="zh-CN" dirty="0" smtClean="0"/>
              <a:t>Architecture </a:t>
            </a:r>
            <a:r>
              <a:rPr lang="en-US" altLang="zh-CN" dirty="0"/>
              <a:t>(#layers, #kernels, stride, kernel </a:t>
            </a:r>
            <a:r>
              <a:rPr lang="en-US" altLang="zh-CN" dirty="0" smtClean="0"/>
              <a:t>size)</a:t>
            </a:r>
          </a:p>
          <a:p>
            <a:pPr lvl="1">
              <a:lnSpc>
                <a:spcPct val="150000"/>
              </a:lnSpc>
            </a:pPr>
            <a:r>
              <a:rPr lang="en-US" altLang="zh-CN" dirty="0"/>
              <a:t> </a:t>
            </a:r>
            <a:r>
              <a:rPr lang="en-US" altLang="zh-CN" dirty="0" smtClean="0"/>
              <a:t>Learning </a:t>
            </a:r>
            <a:r>
              <a:rPr lang="en-US" altLang="zh-CN" dirty="0"/>
              <a:t>rate, optimizer (</a:t>
            </a:r>
            <a:r>
              <a:rPr lang="en-US" altLang="zh-CN" dirty="0" smtClean="0"/>
              <a:t>momentum)</a:t>
            </a:r>
          </a:p>
          <a:p>
            <a:pPr lvl="1">
              <a:lnSpc>
                <a:spcPct val="150000"/>
              </a:lnSpc>
            </a:pPr>
            <a:r>
              <a:rPr lang="en-US" altLang="zh-CN" dirty="0"/>
              <a:t> </a:t>
            </a:r>
            <a:r>
              <a:rPr lang="en-US" altLang="zh-CN" dirty="0" smtClean="0"/>
              <a:t>Regularizations </a:t>
            </a:r>
            <a:r>
              <a:rPr lang="en-US" altLang="zh-CN" dirty="0"/>
              <a:t>(weight decay rate, dropout </a:t>
            </a:r>
            <a:r>
              <a:rPr lang="en-US" altLang="zh-CN" dirty="0" smtClean="0"/>
              <a:t>probability)</a:t>
            </a:r>
          </a:p>
          <a:p>
            <a:pPr lvl="1">
              <a:lnSpc>
                <a:spcPct val="150000"/>
              </a:lnSpc>
            </a:pPr>
            <a:r>
              <a:rPr lang="en-US" altLang="zh-CN" dirty="0"/>
              <a:t> </a:t>
            </a:r>
            <a:r>
              <a:rPr lang="en-US" altLang="zh-CN" dirty="0" err="1" smtClean="0"/>
              <a:t>Batchnorm</a:t>
            </a:r>
            <a:r>
              <a:rPr lang="en-US" altLang="zh-CN" dirty="0" smtClean="0"/>
              <a:t> </a:t>
            </a:r>
            <a:r>
              <a:rPr lang="en-US" altLang="zh-CN" dirty="0"/>
              <a:t>/ no batchnorm</a:t>
            </a:r>
          </a:p>
          <a:p>
            <a:pPr lvl="1">
              <a:lnSpc>
                <a:spcPct val="150000"/>
              </a:lnSpc>
            </a:pPr>
            <a:r>
              <a:rPr lang="en-US" altLang="zh-CN" dirty="0" smtClean="0"/>
              <a:t> </a:t>
            </a:r>
            <a:r>
              <a:rPr lang="mr-IN" altLang="zh-CN" dirty="0" smtClean="0"/>
              <a:t>…</a:t>
            </a:r>
            <a:r>
              <a:rPr lang="en-US" altLang="zh-CN" dirty="0"/>
              <a:t/>
            </a:r>
            <a:br>
              <a:rPr lang="en-US" altLang="zh-CN" dirty="0"/>
            </a:br>
            <a:endParaRPr kumimoji="1" lang="zh-CN" altLang="en-US" dirty="0"/>
          </a:p>
        </p:txBody>
      </p:sp>
    </p:spTree>
    <p:extLst>
      <p:ext uri="{BB962C8B-B14F-4D97-AF65-F5344CB8AC3E}">
        <p14:creationId xmlns:p14="http://schemas.microsoft.com/office/powerpoint/2010/main" val="1073679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优化方法建议</a:t>
            </a:r>
            <a:endParaRPr lang="en-US" altLang="zh-CN" dirty="0">
              <a:effectLst/>
            </a:endParaRPr>
          </a:p>
        </p:txBody>
      </p:sp>
      <p:sp>
        <p:nvSpPr>
          <p:cNvPr id="3" name="内容占位符 2"/>
          <p:cNvSpPr>
            <a:spLocks noGrp="1"/>
          </p:cNvSpPr>
          <p:nvPr>
            <p:ph sz="quarter" idx="10"/>
          </p:nvPr>
        </p:nvSpPr>
        <p:spPr/>
        <p:txBody>
          <a:bodyPr/>
          <a:lstStyle/>
          <a:p>
            <a:pPr>
              <a:lnSpc>
                <a:spcPct val="150000"/>
              </a:lnSpc>
            </a:pPr>
            <a:r>
              <a:rPr kumimoji="1" lang="zh-CN" altLang="en-US" dirty="0" smtClean="0"/>
              <a:t> </a:t>
            </a:r>
            <a:r>
              <a:rPr lang="en-US" altLang="zh-CN" b="1" dirty="0"/>
              <a:t>Adam </a:t>
            </a:r>
            <a:r>
              <a:rPr lang="zh-CN" altLang="en-US" dirty="0" smtClean="0"/>
              <a:t>通常是一个很好的选择。</a:t>
            </a:r>
            <a:endParaRPr lang="en-US" altLang="zh-CN" dirty="0"/>
          </a:p>
          <a:p>
            <a:pPr>
              <a:lnSpc>
                <a:spcPct val="150000"/>
              </a:lnSpc>
            </a:pPr>
            <a:r>
              <a:rPr lang="zh-CN" altLang="en-US" dirty="0" smtClean="0"/>
              <a:t>学习率下降的</a:t>
            </a:r>
            <a:r>
              <a:rPr lang="en-US" altLang="zh-CN" b="1" dirty="0" err="1" smtClean="0"/>
              <a:t>SGD+Momentum</a:t>
            </a:r>
            <a:r>
              <a:rPr lang="en-US" altLang="zh-CN" b="1" dirty="0" smtClean="0"/>
              <a:t> </a:t>
            </a:r>
            <a:r>
              <a:rPr lang="zh-CN" altLang="en-US" dirty="0" smtClean="0"/>
              <a:t>通常比</a:t>
            </a:r>
            <a:r>
              <a:rPr lang="en-US" altLang="zh-CN" dirty="0" smtClean="0"/>
              <a:t>Adam</a:t>
            </a:r>
            <a:r>
              <a:rPr lang="zh-CN" altLang="en-US" dirty="0" smtClean="0"/>
              <a:t>好一点点，但需要仔细调整</a:t>
            </a:r>
            <a:endParaRPr lang="en-US" altLang="zh-CN" dirty="0" smtClean="0"/>
          </a:p>
          <a:p>
            <a:pPr>
              <a:lnSpc>
                <a:spcPct val="150000"/>
              </a:lnSpc>
            </a:pPr>
            <a:r>
              <a:rPr lang="zh-CN" altLang="en-US" dirty="0" smtClean="0"/>
              <a:t> 前期</a:t>
            </a:r>
            <a:r>
              <a:rPr lang="zh-CN" altLang="en-US" dirty="0"/>
              <a:t>用</a:t>
            </a:r>
            <a:r>
              <a:rPr lang="en-US" altLang="zh-CN" dirty="0"/>
              <a:t>Adam</a:t>
            </a:r>
            <a:r>
              <a:rPr lang="zh-CN" altLang="en-US" dirty="0"/>
              <a:t>，享受</a:t>
            </a:r>
            <a:r>
              <a:rPr lang="en-US" altLang="zh-CN" dirty="0"/>
              <a:t>Adam</a:t>
            </a:r>
            <a:r>
              <a:rPr lang="zh-CN" altLang="en-US" dirty="0"/>
              <a:t>快速收敛的优势</a:t>
            </a:r>
            <a:r>
              <a:rPr lang="zh-CN" altLang="en-US" dirty="0" smtClean="0"/>
              <a:t>；</a:t>
            </a:r>
            <a:endParaRPr lang="en-US" altLang="zh-CN" dirty="0" smtClean="0"/>
          </a:p>
          <a:p>
            <a:pPr>
              <a:lnSpc>
                <a:spcPct val="150000"/>
              </a:lnSpc>
            </a:pPr>
            <a:r>
              <a:rPr lang="zh-CN" altLang="en-US" dirty="0" smtClean="0"/>
              <a:t>后期</a:t>
            </a:r>
            <a:r>
              <a:rPr lang="zh-CN" altLang="en-US" dirty="0"/>
              <a:t>切换到</a:t>
            </a:r>
            <a:r>
              <a:rPr lang="en-US" altLang="zh-CN" dirty="0"/>
              <a:t>SGD</a:t>
            </a:r>
            <a:r>
              <a:rPr lang="zh-CN" altLang="en-US" dirty="0"/>
              <a:t>，慢慢寻找最优</a:t>
            </a:r>
            <a:r>
              <a:rPr lang="zh-CN" altLang="en-US" dirty="0" smtClean="0"/>
              <a:t>解</a:t>
            </a:r>
            <a:endParaRPr lang="zh-CN" altLang="en-US" dirty="0"/>
          </a:p>
          <a:p>
            <a:pPr>
              <a:lnSpc>
                <a:spcPct val="150000"/>
              </a:lnSpc>
            </a:pPr>
            <a:endParaRPr lang="en-US" altLang="zh-CN" dirty="0"/>
          </a:p>
          <a:p>
            <a:pPr>
              <a:lnSpc>
                <a:spcPct val="150000"/>
              </a:lnSpc>
            </a:pPr>
            <a:endParaRPr kumimoji="1" lang="zh-CN" altLang="en-US" dirty="0"/>
          </a:p>
        </p:txBody>
      </p:sp>
    </p:spTree>
    <p:extLst>
      <p:ext uri="{BB962C8B-B14F-4D97-AF65-F5344CB8AC3E}">
        <p14:creationId xmlns:p14="http://schemas.microsoft.com/office/powerpoint/2010/main" val="464489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B8C6B6B-FB65-41B3-9F4E-6552EC7BFE61}"/>
              </a:ext>
            </a:extLst>
          </p:cNvPr>
          <p:cNvSpPr>
            <a:spLocks noGrp="1"/>
          </p:cNvSpPr>
          <p:nvPr>
            <p:ph type="ctrTitle"/>
          </p:nvPr>
        </p:nvSpPr>
        <p:spPr/>
        <p:txBody>
          <a:bodyPr/>
          <a:lstStyle/>
          <a:p>
            <a:r>
              <a:rPr lang="zh-CN" altLang="en-US" dirty="0" smtClean="0">
                <a:solidFill>
                  <a:srgbClr val="002060"/>
                </a:solidFill>
              </a:rPr>
              <a:t>深度模型训练</a:t>
            </a:r>
            <a:endParaRPr lang="zh-TW" altLang="en-US" dirty="0">
              <a:solidFill>
                <a:srgbClr val="002060"/>
              </a:solidFill>
            </a:endParaRPr>
          </a:p>
        </p:txBody>
      </p:sp>
      <p:sp>
        <p:nvSpPr>
          <p:cNvPr id="3" name="副標題 2">
            <a:extLst>
              <a:ext uri="{FF2B5EF4-FFF2-40B4-BE49-F238E27FC236}">
                <a16:creationId xmlns:a16="http://schemas.microsoft.com/office/drawing/2014/main" xmlns="" id="{ABB24F70-7B78-46E9-B9E9-641EACC99505}"/>
              </a:ext>
            </a:extLst>
          </p:cNvPr>
          <p:cNvSpPr>
            <a:spLocks noGrp="1"/>
          </p:cNvSpPr>
          <p:nvPr>
            <p:ph type="subTitle" idx="1"/>
          </p:nvPr>
        </p:nvSpPr>
        <p:spPr>
          <a:xfrm>
            <a:off x="1700784" y="3190034"/>
            <a:ext cx="8534400" cy="2881581"/>
          </a:xfrm>
        </p:spPr>
        <p:txBody>
          <a:bodyPr/>
          <a:lstStyle/>
          <a:p>
            <a:pPr lvl="1" indent="-457200" algn="l">
              <a:spcBef>
                <a:spcPts val="1000"/>
              </a:spcBef>
              <a:buFont typeface="Wingdings"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梯度</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下降的</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改进</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lvl="1" indent="-457200" algn="l">
              <a:spcBef>
                <a:spcPts val="1000"/>
              </a:spcBef>
              <a:buFont typeface="Wingdings"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网络权重初始化</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lvl="2" indent="-457200" algn="l">
              <a:spcBef>
                <a:spcPts val="1000"/>
              </a:spcBef>
              <a:buFont typeface="Wingdings" charset="2"/>
              <a:buChar char="n"/>
            </a:pPr>
            <a:r>
              <a:rPr kumimoji="1" lang="en-US" altLang="zh-CN" dirty="0">
                <a:solidFill>
                  <a:srgbClr val="002060"/>
                </a:solidFill>
                <a:latin typeface="微软雅黑" panose="020B0503020204020204" pitchFamily="34" charset="-122"/>
                <a:ea typeface="微软雅黑" panose="020B0503020204020204" pitchFamily="34" charset="-122"/>
              </a:rPr>
              <a:t>Xavier</a:t>
            </a:r>
            <a:r>
              <a:rPr kumimoji="1" lang="zh-CN" altLang="zh-CN" dirty="0">
                <a:solidFill>
                  <a:srgbClr val="002060"/>
                </a:solidFill>
                <a:latin typeface="微软雅黑" panose="020B0503020204020204" pitchFamily="34" charset="-122"/>
                <a:ea typeface="微软雅黑" panose="020B0503020204020204" pitchFamily="34" charset="-122"/>
              </a:rPr>
              <a:t>初始化 </a:t>
            </a:r>
            <a:endParaRPr kumimoji="1" lang="en-US" altLang="zh-CN" dirty="0">
              <a:solidFill>
                <a:srgbClr val="002060"/>
              </a:solidFill>
              <a:latin typeface="微软雅黑" panose="020B0503020204020204" pitchFamily="34" charset="-122"/>
              <a:ea typeface="微软雅黑" panose="020B0503020204020204" pitchFamily="34" charset="-122"/>
            </a:endParaRPr>
          </a:p>
          <a:p>
            <a:pPr lvl="2" indent="-457200" algn="l">
              <a:spcBef>
                <a:spcPts val="1000"/>
              </a:spcBef>
              <a:buFont typeface="Wingdings" charset="2"/>
              <a:buChar char="n"/>
            </a:pPr>
            <a:r>
              <a:rPr kumimoji="1" lang="en-US" altLang="zh-CN" dirty="0">
                <a:solidFill>
                  <a:srgbClr val="002060"/>
                </a:solidFill>
                <a:latin typeface="微软雅黑" panose="020B0503020204020204" pitchFamily="34" charset="-122"/>
                <a:ea typeface="微软雅黑" panose="020B0503020204020204" pitchFamily="34" charset="-122"/>
              </a:rPr>
              <a:t>He</a:t>
            </a:r>
            <a:r>
              <a:rPr kumimoji="1" lang="zh-CN" altLang="en-US" dirty="0">
                <a:solidFill>
                  <a:srgbClr val="002060"/>
                </a:solidFill>
                <a:latin typeface="微软雅黑" panose="020B0503020204020204" pitchFamily="34" charset="-122"/>
                <a:ea typeface="微软雅黑" panose="020B0503020204020204" pitchFamily="34" charset="-122"/>
              </a:rPr>
              <a:t>初始化</a:t>
            </a:r>
            <a:endParaRPr kumimoji="1" lang="en-US" altLang="zh-CN" dirty="0">
              <a:solidFill>
                <a:srgbClr val="002060"/>
              </a:solidFill>
              <a:latin typeface="微软雅黑" panose="020B0503020204020204" pitchFamily="34" charset="-122"/>
              <a:ea typeface="微软雅黑" panose="020B0503020204020204" pitchFamily="34" charset="-122"/>
            </a:endParaRPr>
          </a:p>
          <a:p>
            <a:pPr lvl="2" indent="-457200" algn="l">
              <a:spcBef>
                <a:spcPts val="1000"/>
              </a:spcBef>
              <a:buFont typeface="Wingdings" charset="2"/>
              <a:buChar char="n"/>
            </a:pPr>
            <a:r>
              <a:rPr kumimoji="1" lang="en-US" altLang="zh-CN" dirty="0">
                <a:solidFill>
                  <a:srgbClr val="002060"/>
                </a:solidFill>
                <a:latin typeface="微软雅黑" panose="020B0503020204020204" pitchFamily="34" charset="-122"/>
                <a:ea typeface="微软雅黑" panose="020B0503020204020204" pitchFamily="34" charset="-122"/>
              </a:rPr>
              <a:t>BN</a:t>
            </a:r>
          </a:p>
          <a:p>
            <a:pPr lvl="2" indent="-457200" algn="l">
              <a:spcBef>
                <a:spcPts val="1000"/>
              </a:spcBef>
              <a:buFont typeface="Wingdings" charset="2"/>
              <a:buChar char="n"/>
            </a:pPr>
            <a:r>
              <a:rPr kumimoji="1" lang="zh-CN" altLang="en-US" dirty="0">
                <a:solidFill>
                  <a:srgbClr val="002060"/>
                </a:solidFill>
                <a:latin typeface="微软雅黑" panose="020B0503020204020204" pitchFamily="34" charset="-122"/>
                <a:ea typeface="微软雅黑" panose="020B0503020204020204" pitchFamily="34" charset="-122"/>
              </a:rPr>
              <a:t>模型预训练</a:t>
            </a:r>
            <a:endParaRPr kumimoji="1" lang="en-US" altLang="zh-CN" dirty="0">
              <a:solidFill>
                <a:srgbClr val="002060"/>
              </a:solidFill>
              <a:latin typeface="微软雅黑" panose="020B0503020204020204" pitchFamily="34" charset="-122"/>
              <a:ea typeface="微软雅黑" panose="020B0503020204020204" pitchFamily="34" charset="-122"/>
            </a:endParaRPr>
          </a:p>
          <a:p>
            <a:pPr lvl="1" indent="-457200" algn="l">
              <a:spcBef>
                <a:spcPts val="1000"/>
              </a:spcBef>
              <a:buFont typeface="Wingdings"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抗</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过拟合策略</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lvl="2" indent="-457200" algn="l">
              <a:spcBef>
                <a:spcPts val="1000"/>
              </a:spcBef>
              <a:buFont typeface="Wingdings" charset="2"/>
              <a:buChar char="n"/>
            </a:pPr>
            <a:endParaRPr kumimoji="1" lang="en-US" altLang="zh-CN" dirty="0" smtClean="0">
              <a:solidFill>
                <a:srgbClr val="002060"/>
              </a:solidFill>
              <a:latin typeface="微软雅黑" panose="020B0503020204020204" pitchFamily="34" charset="-122"/>
              <a:ea typeface="微软雅黑" panose="020B0503020204020204" pitchFamily="34" charset="-122"/>
            </a:endParaRPr>
          </a:p>
          <a:p>
            <a:pPr algn="l"/>
            <a:endParaRPr lang="zh-TW" altLang="en-US" dirty="0">
              <a:solidFill>
                <a:srgbClr val="002060"/>
              </a:solidFill>
            </a:endParaRPr>
          </a:p>
        </p:txBody>
      </p:sp>
    </p:spTree>
    <p:extLst>
      <p:ext uri="{BB962C8B-B14F-4D97-AF65-F5344CB8AC3E}">
        <p14:creationId xmlns:p14="http://schemas.microsoft.com/office/powerpoint/2010/main" val="2306050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Image" descr="Image"/>
          <p:cNvPicPr>
            <a:picLocks noChangeAspect="1"/>
          </p:cNvPicPr>
          <p:nvPr/>
        </p:nvPicPr>
        <p:blipFill>
          <a:blip r:embed="rId2"/>
          <a:stretch>
            <a:fillRect/>
          </a:stretch>
        </p:blipFill>
        <p:spPr>
          <a:xfrm>
            <a:off x="7602436" y="1423877"/>
            <a:ext cx="4773381" cy="4090187"/>
          </a:xfrm>
          <a:prstGeom prst="rect">
            <a:avLst/>
          </a:prstGeom>
          <a:ln w="12700">
            <a:miter lim="400000"/>
          </a:ln>
        </p:spPr>
      </p:pic>
      <p:sp>
        <p:nvSpPr>
          <p:cNvPr id="218" name="Initialize weights with random values in a proper range…"/>
          <p:cNvSpPr txBox="1">
            <a:spLocks noGrp="1"/>
          </p:cNvSpPr>
          <p:nvPr>
            <p:ph sz="quarter" idx="10"/>
          </p:nvPr>
        </p:nvSpPr>
        <p:spPr>
          <a:xfrm>
            <a:off x="630237" y="1147763"/>
            <a:ext cx="7178739" cy="5237271"/>
          </a:xfrm>
          <a:prstGeom prst="rect">
            <a:avLst/>
          </a:prstGeom>
        </p:spPr>
        <p:txBody>
          <a:bodyPr>
            <a:normAutofit/>
          </a:bodyPr>
          <a:lstStyle/>
          <a:p>
            <a:pPr marL="285542" indent="-285542" defTabSz="542530">
              <a:defRPr sz="2136"/>
            </a:pPr>
            <a:r>
              <a:rPr lang="ja-JP" altLang="en-US" sz="2400" dirty="0"/>
              <a:t>使用适当范围内的随机值初始化权重</a:t>
            </a:r>
          </a:p>
          <a:p>
            <a:pPr marL="285542" indent="-285542" defTabSz="542530">
              <a:defRPr sz="2136"/>
            </a:pPr>
            <a:r>
              <a:rPr lang="ja-JP" altLang="en-US" sz="2400" dirty="0"/>
              <a:t>训练的开始容易受到数值不稳定性的影响</a:t>
            </a:r>
          </a:p>
          <a:p>
            <a:pPr marL="1031482" lvl="1" indent="-285542" defTabSz="542530">
              <a:defRPr sz="2136"/>
            </a:pPr>
            <a:r>
              <a:rPr lang="ja-JP" altLang="en-US" dirty="0"/>
              <a:t>远离最优点的表面可能很复杂</a:t>
            </a:r>
          </a:p>
          <a:p>
            <a:pPr marL="1031482" lvl="1" indent="-285542" defTabSz="542530">
              <a:defRPr sz="2136"/>
            </a:pPr>
            <a:r>
              <a:rPr lang="ja-JP" altLang="en-US" dirty="0"/>
              <a:t>接近最优点的表面可能更</a:t>
            </a:r>
            <a:r>
              <a:rPr lang="ja-JP" altLang="en-US" dirty="0" smtClean="0"/>
              <a:t>平坦</a:t>
            </a:r>
            <a:endParaRPr lang="ja-JP" altLang="en-US" dirty="0"/>
          </a:p>
        </p:txBody>
      </p:sp>
      <p:sp>
        <p:nvSpPr>
          <p:cNvPr id="217" name="Weight Initialization"/>
          <p:cNvSpPr txBox="1">
            <a:spLocks noGrp="1"/>
          </p:cNvSpPr>
          <p:nvPr>
            <p:ph type="title"/>
          </p:nvPr>
        </p:nvSpPr>
        <p:spPr>
          <a:prstGeom prst="rect">
            <a:avLst/>
          </a:prstGeom>
        </p:spPr>
        <p:txBody>
          <a:bodyPr/>
          <a:lstStyle/>
          <a:p>
            <a:r>
              <a:rPr lang="ja-JP" altLang="en-US"/>
              <a:t>权重初始化</a:t>
            </a:r>
            <a:endParaRPr dirty="0"/>
          </a:p>
        </p:txBody>
      </p:sp>
      <p:sp>
        <p:nvSpPr>
          <p:cNvPr id="219" name="Equation"/>
          <p:cNvSpPr txBox="1"/>
          <p:nvPr/>
        </p:nvSpPr>
        <p:spPr>
          <a:xfrm>
            <a:off x="4672385" y="4783528"/>
            <a:ext cx="65" cy="451342"/>
          </a:xfrm>
          <a:prstGeom prst="rect">
            <a:avLst/>
          </a:prstGeom>
          <a:ln w="12700">
            <a:miter lim="400000"/>
          </a:ln>
        </p:spPr>
        <p:txBody>
          <a:bodyPr wrap="none" lIns="0" tIns="0" rIns="0" bIns="0">
            <a:spAutoFit/>
          </a:bodyPr>
          <a:lstStyle/>
          <a:p>
            <a:pPr defTabSz="1219170" latinLnBrk="1">
              <a:defRPr>
                <a:solidFill>
                  <a:srgbClr val="000000"/>
                </a:solidFill>
              </a:defRPr>
            </a:pPr>
            <a:endParaRPr sz="2933" dirty="0"/>
          </a:p>
        </p:txBody>
      </p:sp>
      <p:sp>
        <p:nvSpPr>
          <p:cNvPr id="220" name="near optimal"/>
          <p:cNvSpPr/>
          <p:nvPr/>
        </p:nvSpPr>
        <p:spPr>
          <a:xfrm>
            <a:off x="8517505" y="4574480"/>
            <a:ext cx="2095531" cy="939585"/>
          </a:xfrm>
          <a:custGeom>
            <a:avLst/>
            <a:gdLst/>
            <a:ahLst/>
            <a:cxnLst>
              <a:cxn ang="0">
                <a:pos x="wd2" y="hd2"/>
              </a:cxn>
              <a:cxn ang="5400000">
                <a:pos x="wd2" y="hd2"/>
              </a:cxn>
              <a:cxn ang="10800000">
                <a:pos x="wd2" y="hd2"/>
              </a:cxn>
              <a:cxn ang="16200000">
                <a:pos x="wd2" y="hd2"/>
              </a:cxn>
            </a:cxnLst>
            <a:rect l="0" t="0" r="r" b="b"/>
            <a:pathLst>
              <a:path w="21600" h="21600" extrusionOk="0">
                <a:moveTo>
                  <a:pt x="6365" y="0"/>
                </a:moveTo>
                <a:lnTo>
                  <a:pt x="4212" y="5234"/>
                </a:lnTo>
                <a:lnTo>
                  <a:pt x="1080" y="5234"/>
                </a:lnTo>
                <a:cubicBezTo>
                  <a:pt x="484" y="5234"/>
                  <a:pt x="0" y="5828"/>
                  <a:pt x="0" y="6561"/>
                </a:cubicBezTo>
                <a:lnTo>
                  <a:pt x="0" y="20273"/>
                </a:lnTo>
                <a:cubicBezTo>
                  <a:pt x="0" y="21006"/>
                  <a:pt x="484" y="21600"/>
                  <a:pt x="1080" y="21600"/>
                </a:cubicBezTo>
                <a:lnTo>
                  <a:pt x="20520" y="21600"/>
                </a:lnTo>
                <a:cubicBezTo>
                  <a:pt x="21116" y="21600"/>
                  <a:pt x="21600" y="21006"/>
                  <a:pt x="21600" y="20273"/>
                </a:cubicBezTo>
                <a:lnTo>
                  <a:pt x="21600" y="6561"/>
                </a:lnTo>
                <a:cubicBezTo>
                  <a:pt x="21600" y="5828"/>
                  <a:pt x="21116" y="5234"/>
                  <a:pt x="20520" y="5234"/>
                </a:cubicBezTo>
                <a:lnTo>
                  <a:pt x="8525" y="5234"/>
                </a:lnTo>
                <a:lnTo>
                  <a:pt x="6365" y="0"/>
                </a:lnTo>
                <a:close/>
              </a:path>
            </a:pathLst>
          </a:cu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60959" rIns="60959" anchor="ctr"/>
          <a:lstStyle>
            <a:lvl1pPr>
              <a:spcBef>
                <a:spcPts val="900"/>
              </a:spcBef>
              <a:defRPr sz="2000">
                <a:solidFill>
                  <a:srgbClr val="000000"/>
                </a:solidFill>
              </a:defRPr>
            </a:lvl1pPr>
          </a:lstStyle>
          <a:p>
            <a:pPr algn="ctr"/>
            <a:r>
              <a:rPr lang="ja-JP" altLang="en-US" sz="2400" dirty="0">
                <a:solidFill>
                  <a:srgbClr val="09405E"/>
                </a:solidFill>
                <a:latin typeface="Microsoft YaHei" charset="-122"/>
                <a:ea typeface="Microsoft YaHei" charset="-122"/>
                <a:cs typeface="Microsoft YaHei" charset="-122"/>
              </a:rPr>
              <a:t>接近最优点</a:t>
            </a:r>
            <a:endParaRPr sz="2400" dirty="0">
              <a:solidFill>
                <a:srgbClr val="09405E"/>
              </a:solidFill>
              <a:latin typeface="Microsoft YaHei" charset="-122"/>
              <a:ea typeface="Microsoft YaHei" charset="-122"/>
              <a:cs typeface="Microsoft YaHei" charset="-122"/>
            </a:endParaRPr>
          </a:p>
        </p:txBody>
      </p:sp>
      <p:sp>
        <p:nvSpPr>
          <p:cNvPr id="221" name="random beginning"/>
          <p:cNvSpPr/>
          <p:nvPr/>
        </p:nvSpPr>
        <p:spPr>
          <a:xfrm>
            <a:off x="10063398" y="880904"/>
            <a:ext cx="1981313" cy="820299"/>
          </a:xfrm>
          <a:custGeom>
            <a:avLst/>
            <a:gdLst/>
            <a:ahLst/>
            <a:cxnLst>
              <a:cxn ang="0">
                <a:pos x="wd2" y="hd2"/>
              </a:cxn>
              <a:cxn ang="5400000">
                <a:pos x="wd2" y="hd2"/>
              </a:cxn>
              <a:cxn ang="10800000">
                <a:pos x="wd2" y="hd2"/>
              </a:cxn>
              <a:cxn ang="16200000">
                <a:pos x="wd2" y="hd2"/>
              </a:cxn>
            </a:cxnLst>
            <a:rect l="0" t="0" r="r" b="b"/>
            <a:pathLst>
              <a:path w="21600" h="21600" extrusionOk="0">
                <a:moveTo>
                  <a:pt x="1080" y="0"/>
                </a:moveTo>
                <a:cubicBezTo>
                  <a:pt x="484" y="0"/>
                  <a:pt x="0" y="587"/>
                  <a:pt x="0" y="1310"/>
                </a:cubicBezTo>
                <a:lnTo>
                  <a:pt x="0" y="14845"/>
                </a:lnTo>
                <a:cubicBezTo>
                  <a:pt x="0" y="15568"/>
                  <a:pt x="484" y="16155"/>
                  <a:pt x="1080" y="16155"/>
                </a:cubicBezTo>
                <a:lnTo>
                  <a:pt x="5879" y="16155"/>
                </a:lnTo>
                <a:lnTo>
                  <a:pt x="8039" y="21600"/>
                </a:lnTo>
                <a:lnTo>
                  <a:pt x="10192" y="16155"/>
                </a:lnTo>
                <a:lnTo>
                  <a:pt x="20520" y="16155"/>
                </a:lnTo>
                <a:cubicBezTo>
                  <a:pt x="21116" y="16155"/>
                  <a:pt x="21600" y="15568"/>
                  <a:pt x="21600" y="14845"/>
                </a:cubicBezTo>
                <a:lnTo>
                  <a:pt x="21600" y="1310"/>
                </a:lnTo>
                <a:cubicBezTo>
                  <a:pt x="21600" y="587"/>
                  <a:pt x="21116" y="0"/>
                  <a:pt x="20520" y="0"/>
                </a:cubicBezTo>
                <a:lnTo>
                  <a:pt x="1080" y="0"/>
                </a:lnTo>
                <a:close/>
              </a:path>
            </a:pathLst>
          </a:cu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60959" rIns="60959" anchor="ctr"/>
          <a:lstStyle>
            <a:lvl1pPr>
              <a:spcBef>
                <a:spcPts val="900"/>
              </a:spcBef>
              <a:defRPr sz="2000">
                <a:solidFill>
                  <a:srgbClr val="000000"/>
                </a:solidFill>
              </a:defRPr>
            </a:lvl1pPr>
          </a:lstStyle>
          <a:p>
            <a:pPr algn="ctr"/>
            <a:r>
              <a:rPr lang="ja-JP" altLang="en-US" sz="2400" dirty="0">
                <a:solidFill>
                  <a:srgbClr val="09405E"/>
                </a:solidFill>
                <a:latin typeface="Microsoft YaHei" charset="-122"/>
                <a:ea typeface="Microsoft YaHei" charset="-122"/>
                <a:cs typeface="Microsoft YaHei" charset="-122"/>
              </a:rPr>
              <a:t>随机起始</a:t>
            </a:r>
            <a:r>
              <a:rPr lang="ja-JP" altLang="en-US" sz="2400" dirty="0" smtClean="0">
                <a:solidFill>
                  <a:srgbClr val="09405E"/>
                </a:solidFill>
                <a:latin typeface="Microsoft YaHei" charset="-122"/>
                <a:ea typeface="Microsoft YaHei" charset="-122"/>
                <a:cs typeface="Microsoft YaHei" charset="-122"/>
              </a:rPr>
              <a:t>点</a:t>
            </a:r>
            <a:endParaRPr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14812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网络权重参数初始化</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366691" cy="5237271"/>
              </a:xfrm>
            </p:spPr>
            <p:txBody>
              <a:bodyPr/>
              <a:lstStyle/>
              <a:p>
                <a:r>
                  <a:rPr lang="zh-CN" altLang="zh-CN" dirty="0" smtClean="0"/>
                  <a:t>对</a:t>
                </a:r>
                <a:r>
                  <a:rPr lang="zh-CN" altLang="zh-CN" dirty="0"/>
                  <a:t>简单的机器学习模型，如</a:t>
                </a:r>
                <a:r>
                  <a:rPr lang="en-US" altLang="zh-CN" dirty="0"/>
                  <a:t>Logistic</a:t>
                </a:r>
                <a:r>
                  <a:rPr lang="zh-CN" altLang="zh-CN" dirty="0"/>
                  <a:t>回归，简单的将模型参数初始化</a:t>
                </a:r>
                <a:r>
                  <a:rPr lang="en-US" altLang="zh-CN" dirty="0"/>
                  <a:t>0</a:t>
                </a:r>
                <a:r>
                  <a:rPr lang="zh-CN" altLang="zh-CN" dirty="0"/>
                  <a:t>或较小的随机数即可</a:t>
                </a:r>
                <a:r>
                  <a:rPr lang="zh-CN" altLang="zh-CN" dirty="0" smtClean="0"/>
                  <a:t>。</a:t>
                </a:r>
                <a:endParaRPr lang="en-US" altLang="zh-CN" dirty="0" smtClean="0"/>
              </a:p>
              <a:p>
                <a:pPr lvl="1"/>
                <a:endParaRPr lang="en-US" altLang="zh-CN" dirty="0" smtClean="0"/>
              </a:p>
              <a:p>
                <a:r>
                  <a:rPr lang="zh-CN" altLang="zh-CN" dirty="0" smtClean="0"/>
                  <a:t>对深度</a:t>
                </a:r>
                <a:r>
                  <a:rPr lang="zh-CN" altLang="en-US" dirty="0" smtClean="0"/>
                  <a:t>模型</a:t>
                </a:r>
                <a:r>
                  <a:rPr lang="zh-CN" altLang="zh-CN" dirty="0" smtClean="0"/>
                  <a:t>，</a:t>
                </a:r>
                <a:r>
                  <a:rPr lang="zh-CN" altLang="zh-CN" dirty="0"/>
                  <a:t>由于目标函数非凸，层次深，如何选择参数初始值便成为一个值得探讨的问题。</a:t>
                </a:r>
              </a:p>
              <a:p>
                <a:pPr lvl="1"/>
                <a:r>
                  <a:rPr lang="zh-CN" altLang="en-US" dirty="0" smtClean="0"/>
                  <a:t> </a:t>
                </a:r>
                <a:r>
                  <a:rPr lang="zh-CN" altLang="zh-CN" dirty="0" smtClean="0"/>
                  <a:t>偏</a:t>
                </a:r>
                <a:r>
                  <a:rPr lang="zh-CN" altLang="zh-CN" dirty="0"/>
                  <a:t>置参数</a:t>
                </a:r>
                <a14:m>
                  <m:oMath xmlns:m="http://schemas.openxmlformats.org/officeDocument/2006/math">
                    <m:r>
                      <a:rPr lang="en-US" altLang="zh-CN" b="1" i="1" dirty="0">
                        <a:latin typeface="Cambria Math" charset="0"/>
                      </a:rPr>
                      <m:t>𝒃</m:t>
                    </m:r>
                  </m:oMath>
                </a14:m>
                <a:r>
                  <a:rPr lang="zh-CN" altLang="zh-CN" dirty="0"/>
                  <a:t>通常设置为</a:t>
                </a:r>
                <a14:m>
                  <m:oMath xmlns:m="http://schemas.openxmlformats.org/officeDocument/2006/math">
                    <m:r>
                      <a:rPr lang="en-US" altLang="zh-CN" b="1" i="1" dirty="0">
                        <a:latin typeface="Cambria Math" charset="0"/>
                      </a:rPr>
                      <m:t>𝟎</m:t>
                    </m:r>
                  </m:oMath>
                </a14:m>
                <a:endParaRPr lang="en-US" altLang="zh-CN" dirty="0" smtClean="0"/>
              </a:p>
              <a:p>
                <a:pPr lvl="1"/>
                <a:r>
                  <a:rPr lang="zh-CN" altLang="en-US" dirty="0" smtClean="0"/>
                  <a:t> </a:t>
                </a:r>
                <a:r>
                  <a:rPr lang="zh-CN" altLang="zh-CN" dirty="0" smtClean="0"/>
                  <a:t>模型</a:t>
                </a:r>
                <a:r>
                  <a:rPr lang="zh-CN" altLang="zh-CN" dirty="0"/>
                  <a:t>权重的初始化对于网络的训练很</a:t>
                </a:r>
                <a:r>
                  <a:rPr lang="zh-CN" altLang="zh-CN" dirty="0" smtClean="0"/>
                  <a:t>重要</a:t>
                </a:r>
                <a:r>
                  <a:rPr lang="zh-CN" altLang="en-US" dirty="0" smtClean="0"/>
                  <a:t>：</a:t>
                </a:r>
                <a:r>
                  <a:rPr lang="zh-CN" altLang="zh-CN" dirty="0" smtClean="0"/>
                  <a:t>不</a:t>
                </a:r>
                <a:r>
                  <a:rPr lang="zh-CN" altLang="zh-CN" dirty="0"/>
                  <a:t>好的初始化参数会导致梯度传播问题，降低训练速度</a:t>
                </a:r>
                <a:r>
                  <a:rPr lang="zh-CN" altLang="zh-CN" dirty="0" smtClean="0"/>
                  <a:t>；好</a:t>
                </a:r>
                <a:r>
                  <a:rPr lang="zh-CN" altLang="zh-CN" dirty="0"/>
                  <a:t>的初始化参数能够加速收敛，并且更可能找到较优</a:t>
                </a:r>
                <a:r>
                  <a:rPr lang="zh-CN" altLang="zh-CN" dirty="0" smtClean="0"/>
                  <a:t>解</a:t>
                </a:r>
                <a:r>
                  <a:rPr lang="zh-CN" altLang="en-US"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366691" cy="5237271"/>
              </a:xfrm>
              <a:blipFill rotWithShape="0">
                <a:blip r:embed="rId2"/>
                <a:stretch>
                  <a:fillRect l="-912" t="-1164" r="-3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83389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随机数</a:t>
            </a:r>
            <a:r>
              <a:rPr lang="zh-CN" altLang="en-US" dirty="0" smtClean="0"/>
              <a:t>初始化</a:t>
            </a:r>
            <a:r>
              <a:rPr lang="zh-CN" altLang="zh-CN" dirty="0" smtClean="0"/>
              <a:t> </a:t>
            </a:r>
            <a:endParaRPr kumimoji="1" lang="zh-CN" altLang="en-US" dirty="0"/>
          </a:p>
        </p:txBody>
      </p:sp>
      <p:sp>
        <p:nvSpPr>
          <p:cNvPr id="3" name="内容占位符 2"/>
          <p:cNvSpPr>
            <a:spLocks noGrp="1"/>
          </p:cNvSpPr>
          <p:nvPr>
            <p:ph sz="quarter" idx="10"/>
          </p:nvPr>
        </p:nvSpPr>
        <p:spPr/>
        <p:txBody>
          <a:bodyPr/>
          <a:lstStyle/>
          <a:p>
            <a:r>
              <a:rPr kumimoji="1" lang="zh-CN" altLang="en-US" dirty="0" smtClean="0"/>
              <a:t>例：</a:t>
            </a:r>
            <a:r>
              <a:rPr lang="en-US" altLang="zh-CN" dirty="0"/>
              <a:t>10</a:t>
            </a:r>
            <a:r>
              <a:rPr lang="zh-CN" altLang="zh-CN" dirty="0"/>
              <a:t>层</a:t>
            </a:r>
            <a:r>
              <a:rPr lang="en-US" altLang="zh-CN" dirty="0" smtClean="0"/>
              <a:t>DNN</a:t>
            </a:r>
            <a:endParaRPr kumimoji="1" lang="zh-CN" altLang="en-US" dirty="0"/>
          </a:p>
        </p:txBody>
      </p:sp>
      <p:pic>
        <p:nvPicPr>
          <p:cNvPr id="4" name="Picture"/>
          <p:cNvPicPr/>
          <p:nvPr/>
        </p:nvPicPr>
        <p:blipFill>
          <a:blip r:embed="rId2"/>
          <a:stretch>
            <a:fillRect/>
          </a:stretch>
        </p:blipFill>
        <p:spPr bwMode="auto">
          <a:xfrm>
            <a:off x="669499" y="2473816"/>
            <a:ext cx="4647608" cy="2770505"/>
          </a:xfrm>
          <a:prstGeom prst="rect">
            <a:avLst/>
          </a:prstGeom>
          <a:noFill/>
          <a:ln w="9525">
            <a:noFill/>
            <a:headEnd/>
            <a:tailEnd/>
          </a:ln>
        </p:spPr>
      </p:pic>
      <p:sp>
        <p:nvSpPr>
          <p:cNvPr id="5" name="矩形 4"/>
          <p:cNvSpPr/>
          <p:nvPr/>
        </p:nvSpPr>
        <p:spPr>
          <a:xfrm>
            <a:off x="962839" y="5552499"/>
            <a:ext cx="4354268" cy="1015663"/>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各层的数据分布不一致</a:t>
            </a:r>
            <a:r>
              <a:rPr lang="en-US" altLang="zh-CN" sz="2000" dirty="0">
                <a:solidFill>
                  <a:srgbClr val="09405E"/>
                </a:solidFill>
                <a:latin typeface="微软雅黑" panose="020B0503020204020204" pitchFamily="34" charset="-122"/>
                <a:ea typeface="微软雅黑" panose="020B0503020204020204" pitchFamily="34" charset="-122"/>
              </a:rPr>
              <a:t> </a:t>
            </a:r>
          </a:p>
          <a:p>
            <a:r>
              <a:rPr lang="zh-CN" altLang="zh-CN" sz="2000" dirty="0">
                <a:solidFill>
                  <a:srgbClr val="09405E"/>
                </a:solidFill>
                <a:latin typeface="微软雅黑" panose="020B0503020204020204" pitchFamily="34" charset="-122"/>
                <a:ea typeface="微软雅黑" panose="020B0503020204020204" pitchFamily="34" charset="-122"/>
              </a:rPr>
              <a:t>随着层数的增加</a:t>
            </a:r>
            <a:r>
              <a:rPr lang="en-US" altLang="zh-CN" sz="2000" dirty="0">
                <a:solidFill>
                  <a:srgbClr val="09405E"/>
                </a:solidFill>
                <a:latin typeface="微软雅黑" panose="020B0503020204020204" pitchFamily="34" charset="-122"/>
                <a:ea typeface="微软雅黑" panose="020B0503020204020204" pitchFamily="34" charset="-122"/>
              </a:rPr>
              <a:t>, </a:t>
            </a:r>
          </a:p>
          <a:p>
            <a:r>
              <a:rPr lang="zh-CN" altLang="zh-CN" sz="2000" dirty="0">
                <a:solidFill>
                  <a:srgbClr val="09405E"/>
                </a:solidFill>
                <a:latin typeface="微软雅黑" panose="020B0503020204020204" pitchFamily="34" charset="-122"/>
                <a:ea typeface="微软雅黑" panose="020B0503020204020204" pitchFamily="34" charset="-122"/>
              </a:rPr>
              <a:t>几乎所有的输出值都很接近</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 </a:t>
            </a:r>
            <a:endParaRPr lang="zh-CN" altLang="en-US" sz="2000" dirty="0">
              <a:solidFill>
                <a:srgbClr val="09405E"/>
              </a:solidFill>
              <a:latin typeface="微软雅黑" panose="020B0503020204020204" pitchFamily="34" charset="-122"/>
              <a:ea typeface="微软雅黑" panose="020B0503020204020204" pitchFamily="34" charset="-122"/>
            </a:endParaRPr>
          </a:p>
        </p:txBody>
      </p:sp>
      <p:pic>
        <p:nvPicPr>
          <p:cNvPr id="6" name="Picture"/>
          <p:cNvPicPr/>
          <p:nvPr/>
        </p:nvPicPr>
        <p:blipFill>
          <a:blip r:embed="rId3"/>
          <a:stretch>
            <a:fillRect/>
          </a:stretch>
        </p:blipFill>
        <p:spPr bwMode="auto">
          <a:xfrm>
            <a:off x="6378872" y="2425501"/>
            <a:ext cx="3953848" cy="3006035"/>
          </a:xfrm>
          <a:prstGeom prst="rect">
            <a:avLst/>
          </a:prstGeom>
          <a:noFill/>
          <a:ln w="9525">
            <a:noFill/>
            <a:headEnd/>
            <a:tailEnd/>
          </a:ln>
        </p:spPr>
      </p:pic>
      <mc:AlternateContent xmlns:mc="http://schemas.openxmlformats.org/markup-compatibility/2006" xmlns:a14="http://schemas.microsoft.com/office/drawing/2010/main">
        <mc:Choice Requires="a14">
          <p:sp>
            <p:nvSpPr>
              <p:cNvPr id="7" name="矩形 6"/>
              <p:cNvSpPr/>
              <p:nvPr/>
            </p:nvSpPr>
            <p:spPr>
              <a:xfrm>
                <a:off x="797514" y="1642819"/>
                <a:ext cx="5298486" cy="830997"/>
              </a:xfrm>
              <a:prstGeom prst="rect">
                <a:avLst/>
              </a:prstGeom>
            </p:spPr>
            <p:txBody>
              <a:bodyPr wrap="square">
                <a:spAutoFit/>
              </a:bodyPr>
              <a:lstStyle/>
              <a:p>
                <a:r>
                  <a:rPr lang="zh-CN" altLang="zh-CN" sz="2400" dirty="0">
                    <a:solidFill>
                      <a:srgbClr val="09405E"/>
                    </a:solidFill>
                    <a:latin typeface="微软雅黑" panose="020B0503020204020204" pitchFamily="34" charset="-122"/>
                    <a:ea typeface="微软雅黑" panose="020B0503020204020204" pitchFamily="34" charset="-122"/>
                  </a:rPr>
                  <a:t>每层权重都用</a:t>
                </a:r>
                <a14:m>
                  <m:oMath xmlns:m="http://schemas.openxmlformats.org/officeDocument/2006/math">
                    <m:r>
                      <a:rPr lang="en-US" altLang="zh-CN" sz="2400" dirty="0">
                        <a:solidFill>
                          <a:srgbClr val="09405E"/>
                        </a:solidFill>
                        <a:latin typeface="Cambria Math" charset="0"/>
                        <a:ea typeface="微软雅黑" panose="020B0503020204020204" pitchFamily="34" charset="-122"/>
                      </a:rPr>
                      <m:t>𝑁</m:t>
                    </m:r>
                    <m:r>
                      <a:rPr lang="en-US" altLang="zh-CN" sz="2400" dirty="0">
                        <a:solidFill>
                          <a:srgbClr val="09405E"/>
                        </a:solidFill>
                        <a:latin typeface="Cambria Math" charset="0"/>
                        <a:ea typeface="微软雅黑" panose="020B0503020204020204" pitchFamily="34" charset="-122"/>
                      </a:rPr>
                      <m:t>(0,0.01)</m:t>
                    </m:r>
                  </m:oMath>
                </a14:m>
                <a:r>
                  <a:rPr lang="zh-CN" altLang="zh-CN" sz="2400" dirty="0">
                    <a:solidFill>
                      <a:srgbClr val="09405E"/>
                    </a:solidFill>
                    <a:latin typeface="微软雅黑" panose="020B0503020204020204" pitchFamily="34" charset="-122"/>
                    <a:ea typeface="微软雅黑" panose="020B0503020204020204" pitchFamily="34" charset="-122"/>
                  </a:rPr>
                  <a:t>随机初始化，</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zh-CN" sz="2400" dirty="0">
                    <a:solidFill>
                      <a:srgbClr val="09405E"/>
                    </a:solidFill>
                    <a:latin typeface="微软雅黑" panose="020B0503020204020204" pitchFamily="34" charset="-122"/>
                    <a:ea typeface="微软雅黑" panose="020B0503020204020204" pitchFamily="34" charset="-122"/>
                  </a:rPr>
                  <a:t>经过</a:t>
                </a:r>
                <a:r>
                  <a:rPr lang="en-US" altLang="zh-CN" sz="2400" dirty="0">
                    <a:solidFill>
                      <a:srgbClr val="09405E"/>
                    </a:solidFill>
                    <a:latin typeface="微软雅黑" panose="020B0503020204020204" pitchFamily="34" charset="-122"/>
                    <a:ea typeface="微软雅黑" panose="020B0503020204020204" pitchFamily="34" charset="-122"/>
                  </a:rPr>
                  <a:t>10</a:t>
                </a:r>
                <a:r>
                  <a:rPr lang="zh-CN" altLang="zh-CN" sz="2400" dirty="0">
                    <a:solidFill>
                      <a:srgbClr val="09405E"/>
                    </a:solidFill>
                    <a:latin typeface="微软雅黑" panose="020B0503020204020204" pitchFamily="34" charset="-122"/>
                    <a:ea typeface="微软雅黑" panose="020B0503020204020204" pitchFamily="34" charset="-122"/>
                  </a:rPr>
                  <a:t>层网络后各层的输出分布</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797514" y="1642819"/>
                <a:ext cx="5298486" cy="830997"/>
              </a:xfrm>
              <a:prstGeom prst="rect">
                <a:avLst/>
              </a:prstGeom>
              <a:blipFill rotWithShape="0">
                <a:blip r:embed="rId4"/>
                <a:stretch>
                  <a:fillRect l="-1841" t="-5839" b="-15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367088" y="1642818"/>
                <a:ext cx="5298486" cy="830997"/>
              </a:xfrm>
              <a:prstGeom prst="rect">
                <a:avLst/>
              </a:prstGeom>
            </p:spPr>
            <p:txBody>
              <a:bodyPr wrap="square">
                <a:spAutoFit/>
              </a:bodyPr>
              <a:lstStyle/>
              <a:p>
                <a:r>
                  <a:rPr lang="zh-CN" altLang="zh-CN" sz="2400" dirty="0">
                    <a:solidFill>
                      <a:srgbClr val="09405E"/>
                    </a:solidFill>
                    <a:latin typeface="微软雅黑" panose="020B0503020204020204" pitchFamily="34" charset="-122"/>
                    <a:ea typeface="微软雅黑" panose="020B0503020204020204" pitchFamily="34" charset="-122"/>
                  </a:rPr>
                  <a:t>每层权重都用</a:t>
                </a:r>
                <a14:m>
                  <m:oMath xmlns:m="http://schemas.openxmlformats.org/officeDocument/2006/math">
                    <m:r>
                      <a:rPr lang="en-US" altLang="zh-CN" sz="2400" dirty="0">
                        <a:solidFill>
                          <a:srgbClr val="09405E"/>
                        </a:solidFill>
                        <a:latin typeface="Cambria Math" charset="0"/>
                        <a:ea typeface="微软雅黑" panose="020B0503020204020204" pitchFamily="34" charset="-122"/>
                      </a:rPr>
                      <m:t>𝑁</m:t>
                    </m:r>
                    <m:r>
                      <a:rPr lang="en-US" altLang="zh-CN" sz="2400" dirty="0">
                        <a:solidFill>
                          <a:srgbClr val="09405E"/>
                        </a:solidFill>
                        <a:latin typeface="Cambria Math" charset="0"/>
                        <a:ea typeface="微软雅黑" panose="020B0503020204020204" pitchFamily="34" charset="-122"/>
                      </a:rPr>
                      <m:t>(0,1)</m:t>
                    </m:r>
                  </m:oMath>
                </a14:m>
                <a:r>
                  <a:rPr lang="zh-CN" altLang="zh-CN" sz="2400" dirty="0">
                    <a:solidFill>
                      <a:srgbClr val="09405E"/>
                    </a:solidFill>
                    <a:latin typeface="微软雅黑" panose="020B0503020204020204" pitchFamily="34" charset="-122"/>
                    <a:ea typeface="微软雅黑" panose="020B0503020204020204" pitchFamily="34" charset="-122"/>
                  </a:rPr>
                  <a:t>随机初始化，</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zh-CN" sz="2400" dirty="0">
                    <a:solidFill>
                      <a:srgbClr val="09405E"/>
                    </a:solidFill>
                    <a:latin typeface="微软雅黑" panose="020B0503020204020204" pitchFamily="34" charset="-122"/>
                    <a:ea typeface="微软雅黑" panose="020B0503020204020204" pitchFamily="34" charset="-122"/>
                  </a:rPr>
                  <a:t>经过</a:t>
                </a:r>
                <a:r>
                  <a:rPr lang="en-US" altLang="zh-CN" sz="2400" dirty="0">
                    <a:solidFill>
                      <a:srgbClr val="09405E"/>
                    </a:solidFill>
                    <a:latin typeface="微软雅黑" panose="020B0503020204020204" pitchFamily="34" charset="-122"/>
                    <a:ea typeface="微软雅黑" panose="020B0503020204020204" pitchFamily="34" charset="-122"/>
                  </a:rPr>
                  <a:t>10</a:t>
                </a:r>
                <a:r>
                  <a:rPr lang="zh-CN" altLang="zh-CN" sz="2400" dirty="0">
                    <a:solidFill>
                      <a:srgbClr val="09405E"/>
                    </a:solidFill>
                    <a:latin typeface="微软雅黑" panose="020B0503020204020204" pitchFamily="34" charset="-122"/>
                    <a:ea typeface="微软雅黑" panose="020B0503020204020204" pitchFamily="34" charset="-122"/>
                  </a:rPr>
                  <a:t>层网络后各层的输出分布</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6367088" y="1642818"/>
                <a:ext cx="5298486" cy="830997"/>
              </a:xfrm>
              <a:prstGeom prst="rect">
                <a:avLst/>
              </a:prstGeom>
              <a:blipFill rotWithShape="0">
                <a:blip r:embed="rId5"/>
                <a:stretch>
                  <a:fillRect l="-1724" t="-5839" b="-15328"/>
                </a:stretch>
              </a:blipFill>
            </p:spPr>
            <p:txBody>
              <a:bodyPr/>
              <a:lstStyle/>
              <a:p>
                <a:r>
                  <a:rPr lang="zh-CN" altLang="en-US">
                    <a:noFill/>
                  </a:rPr>
                  <a:t> </a:t>
                </a:r>
              </a:p>
            </p:txBody>
          </p:sp>
        </mc:Fallback>
      </mc:AlternateContent>
      <p:sp>
        <p:nvSpPr>
          <p:cNvPr id="9" name="矩形 8"/>
          <p:cNvSpPr/>
          <p:nvPr/>
        </p:nvSpPr>
        <p:spPr>
          <a:xfrm>
            <a:off x="6378872" y="5534561"/>
            <a:ext cx="5286702" cy="1323439"/>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权重更有可能为较大的值</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各层输出的几乎全部集中在</a:t>
            </a:r>
            <a:r>
              <a:rPr lang="en-US" altLang="zh-CN" sz="2000" dirty="0">
                <a:solidFill>
                  <a:srgbClr val="09405E"/>
                </a:solidFill>
                <a:latin typeface="微软雅黑" panose="020B0503020204020204" pitchFamily="34" charset="-122"/>
                <a:ea typeface="微软雅黑" panose="020B0503020204020204" pitchFamily="34" charset="-122"/>
              </a:rPr>
              <a:t>-1</a:t>
            </a:r>
            <a:r>
              <a:rPr lang="zh-CN" altLang="zh-CN" sz="2000" dirty="0">
                <a:solidFill>
                  <a:srgbClr val="09405E"/>
                </a:solidFill>
                <a:latin typeface="微软雅黑" panose="020B0503020204020204" pitchFamily="34" charset="-122"/>
                <a:ea typeface="微软雅黑" panose="020B0503020204020204" pitchFamily="34" charset="-122"/>
              </a:rPr>
              <a:t>或</a:t>
            </a:r>
            <a:r>
              <a:rPr lang="en-US" altLang="zh-CN" sz="2000" dirty="0">
                <a:solidFill>
                  <a:srgbClr val="09405E"/>
                </a:solidFill>
                <a:latin typeface="微软雅黑" panose="020B0503020204020204" pitchFamily="34" charset="-122"/>
                <a:ea typeface="微软雅黑" panose="020B0503020204020204" pitchFamily="34" charset="-122"/>
              </a:rPr>
              <a:t>1</a:t>
            </a:r>
            <a:r>
              <a:rPr lang="zh-CN" altLang="zh-CN" sz="2000" dirty="0">
                <a:solidFill>
                  <a:srgbClr val="09405E"/>
                </a:solidFill>
                <a:latin typeface="微软雅黑" panose="020B0503020204020204" pitchFamily="34" charset="-122"/>
                <a:ea typeface="微软雅黑" panose="020B0503020204020204" pitchFamily="34" charset="-122"/>
              </a:rPr>
              <a:t>附近，</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神经元呈饱和状态，梯度为</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即出现</a:t>
            </a:r>
            <a:r>
              <a:rPr lang="en-US" altLang="zh-CN"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死亡神经元</a:t>
            </a:r>
            <a:r>
              <a:rPr lang="en-US" altLang="zh-CN"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，参数难以被更新 </a:t>
            </a:r>
            <a:endParaRPr lang="zh-CN" altLang="en-US" sz="2000" dirty="0">
              <a:solidFill>
                <a:srgbClr val="09405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089027"/>
      </p:ext>
    </p:extLst>
  </p:cSld>
  <p:clrMapOvr>
    <a:masterClrMapping/>
  </p:clrMapOvr>
  <p:timing>
    <p:tnLst>
      <p:par>
        <p:cTn id="1" dur="indefinite" restart="never" nodeType="tmRoot"/>
      </p:par>
    </p:tnLst>
  </p:timing>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ex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35229</TotalTime>
  <Pages>0</Pages>
  <Words>2434</Words>
  <Characters>0</Characters>
  <Application>Microsoft Macintosh PowerPoint</Application>
  <DocSecurity>0</DocSecurity>
  <PresentationFormat>宽屏</PresentationFormat>
  <Lines>0</Lines>
  <Paragraphs>561</Paragraphs>
  <Slides>45</Slides>
  <Notes>18</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2</vt:i4>
      </vt:variant>
      <vt:variant>
        <vt:lpstr>幻灯片标题</vt:lpstr>
      </vt:variant>
      <vt:variant>
        <vt:i4>45</vt:i4>
      </vt:variant>
    </vt:vector>
  </HeadingPairs>
  <TitlesOfParts>
    <vt:vector size="64" baseType="lpstr">
      <vt:lpstr>Calibri</vt:lpstr>
      <vt:lpstr>Calibri Light</vt:lpstr>
      <vt:lpstr>Cambria Math</vt:lpstr>
      <vt:lpstr>Microsoft YaHei</vt:lpstr>
      <vt:lpstr>MS PGothic</vt:lpstr>
      <vt:lpstr>SimHei</vt:lpstr>
      <vt:lpstr>Tahoma</vt:lpstr>
      <vt:lpstr>Times New Roman</vt:lpstr>
      <vt:lpstr>Wingdings</vt:lpstr>
      <vt:lpstr>等线</vt:lpstr>
      <vt:lpstr>宋体</vt:lpstr>
      <vt:lpstr>微软雅黑</vt:lpstr>
      <vt:lpstr>新細明體</vt:lpstr>
      <vt:lpstr>Arial</vt:lpstr>
      <vt:lpstr>3_Office 主题</vt:lpstr>
      <vt:lpstr>1_Office 主题</vt:lpstr>
      <vt:lpstr>Office 主题</vt:lpstr>
      <vt:lpstr>Equation</vt:lpstr>
      <vt:lpstr>方程式</vt:lpstr>
      <vt:lpstr>PowerPoint 演示文稿</vt:lpstr>
      <vt:lpstr>PowerPoint 演示文稿</vt:lpstr>
      <vt:lpstr>梯度消失 </vt:lpstr>
      <vt:lpstr>梯度消失 </vt:lpstr>
      <vt:lpstr>优化方法建议</vt:lpstr>
      <vt:lpstr>深度模型训练</vt:lpstr>
      <vt:lpstr>权重初始化</vt:lpstr>
      <vt:lpstr>网络权重参数初始化</vt:lpstr>
      <vt:lpstr>随机数初始化 </vt:lpstr>
      <vt:lpstr>每层输出和梯度的方差</vt:lpstr>
      <vt:lpstr>每层输出和梯度的方差</vt:lpstr>
      <vt:lpstr>每层输出和梯度的方差</vt:lpstr>
      <vt:lpstr>Xavier初始化 </vt:lpstr>
      <vt:lpstr>He初始化</vt:lpstr>
      <vt:lpstr>Batch Normalization (BN)</vt:lpstr>
      <vt:lpstr>回忆：特征标准化</vt:lpstr>
      <vt:lpstr>How about Hidden Layer?</vt:lpstr>
      <vt:lpstr>Batch normalization</vt:lpstr>
      <vt:lpstr>Batch normalization</vt:lpstr>
      <vt:lpstr>Batch normalization</vt:lpstr>
      <vt:lpstr>Batch Normalization </vt:lpstr>
      <vt:lpstr>Batch normalization</vt:lpstr>
      <vt:lpstr>Batch normalization - Benefit</vt:lpstr>
      <vt:lpstr>预训练 </vt:lpstr>
      <vt:lpstr>模型初始化建议</vt:lpstr>
      <vt:lpstr>PowerPoint 演示文稿</vt:lpstr>
      <vt:lpstr>深度模型训练</vt:lpstr>
      <vt:lpstr>Early Stopping</vt:lpstr>
      <vt:lpstr>正则（Regularization）</vt:lpstr>
      <vt:lpstr>Dropout</vt:lpstr>
      <vt:lpstr>Dropout</vt:lpstr>
      <vt:lpstr>Dropout</vt:lpstr>
      <vt:lpstr>Dropout – 直觉解释</vt:lpstr>
      <vt:lpstr>Dropout – 直觉解释</vt:lpstr>
      <vt:lpstr>Dropout：可视为一种集成学习</vt:lpstr>
      <vt:lpstr>Dropout ：可视为一种集成学习</vt:lpstr>
      <vt:lpstr>Dropout ：可视为一种集成学习</vt:lpstr>
      <vt:lpstr>Dropout ：可视为一种集成学习</vt:lpstr>
      <vt:lpstr>Testing of Dropout</vt:lpstr>
      <vt:lpstr>Dropout </vt:lpstr>
      <vt:lpstr>Dropout </vt:lpstr>
      <vt:lpstr>Debug 网络—— 观察loss curve</vt:lpstr>
      <vt:lpstr>Debug 网络—— 观察train/val accuracy</vt:lpstr>
      <vt:lpstr>Debug 网络</vt:lpstr>
      <vt:lpstr>网络结构超参数</vt:lpstr>
    </vt:vector>
  </TitlesOfParts>
  <Manager/>
  <Company/>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Microsoft Office 用户</cp:lastModifiedBy>
  <cp:revision>788</cp:revision>
  <cp:lastPrinted>2020-01-08T04:54:31Z</cp:lastPrinted>
  <dcterms:created xsi:type="dcterms:W3CDTF">2014-06-29T11:45:14Z</dcterms:created>
  <dcterms:modified xsi:type="dcterms:W3CDTF">2021-01-20T03:58:26Z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